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6" r:id="rId2"/>
    <p:sldId id="257" r:id="rId3"/>
    <p:sldId id="269" r:id="rId4"/>
    <p:sldId id="266" r:id="rId5"/>
    <p:sldId id="258" r:id="rId6"/>
    <p:sldId id="259" r:id="rId7"/>
    <p:sldId id="260" r:id="rId8"/>
    <p:sldId id="267" r:id="rId9"/>
    <p:sldId id="268" r:id="rId10"/>
    <p:sldId id="271" r:id="rId11"/>
    <p:sldId id="273" r:id="rId12"/>
    <p:sldId id="261" r:id="rId13"/>
    <p:sldId id="275" r:id="rId14"/>
    <p:sldId id="276" r:id="rId15"/>
    <p:sldId id="264" r:id="rId16"/>
    <p:sldId id="277" r:id="rId17"/>
    <p:sldId id="278" r:id="rId18"/>
    <p:sldId id="265" r:id="rId19"/>
    <p:sldId id="279" r:id="rId20"/>
    <p:sldId id="280" r:id="rId21"/>
    <p:sldId id="270" r:id="rId22"/>
    <p:sldId id="272"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snapToObjects="1">
      <p:cViewPr varScale="1">
        <p:scale>
          <a:sx n="108" d="100"/>
          <a:sy n="108" d="100"/>
        </p:scale>
        <p:origin x="176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F51883-E5B8-F145-93FE-6F23C303FB95}" type="datetimeFigureOut">
              <a:rPr kumimoji="1" lang="ja-JP" altLang="en-US" smtClean="0"/>
              <a:t>2020/1/23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C0AD28-64FA-5841-89E3-A8A2800CA9D8}" type="slidenum">
              <a:rPr kumimoji="1" lang="ja-JP" altLang="en-US" smtClean="0"/>
              <a:t>‹#›</a:t>
            </a:fld>
            <a:endParaRPr kumimoji="1" lang="ja-JP" altLang="en-US"/>
          </a:p>
        </p:txBody>
      </p:sp>
    </p:spTree>
    <p:extLst>
      <p:ext uri="{BB962C8B-B14F-4D97-AF65-F5344CB8AC3E}">
        <p14:creationId xmlns:p14="http://schemas.microsoft.com/office/powerpoint/2010/main" val="15215690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この論文では</a:t>
            </a:r>
            <a:r>
              <a:rPr kumimoji="1" lang="en-US" altLang="ja-JP" dirty="0"/>
              <a:t>CTR</a:t>
            </a:r>
            <a:r>
              <a:rPr kumimoji="1" lang="ja-JP" altLang="en-US"/>
              <a:t>と</a:t>
            </a:r>
            <a:r>
              <a:rPr kumimoji="1" lang="en-US" altLang="ja-JP" dirty="0"/>
              <a:t>SDAE</a:t>
            </a:r>
            <a:r>
              <a:rPr kumimoji="1" lang="ja-JP" altLang="en-US"/>
              <a:t>を先に理解する必要があった</a:t>
            </a:r>
            <a:endParaRPr kumimoji="1" lang="en-US" altLang="ja-JP" dirty="0"/>
          </a:p>
          <a:p>
            <a:r>
              <a:rPr lang="ja-JP" altLang="en-US"/>
              <a:t>今回は時間が無いので</a:t>
            </a:r>
            <a:r>
              <a:rPr lang="en-US" altLang="ja-JP" dirty="0"/>
              <a:t>CDL</a:t>
            </a:r>
            <a:r>
              <a:rPr lang="ja-JP" altLang="en-US"/>
              <a:t>について軽くふれる</a:t>
            </a:r>
            <a:endParaRPr lang="en-US" altLang="ja-JP" dirty="0"/>
          </a:p>
          <a:p>
            <a:endParaRPr kumimoji="1" lang="en-US" altLang="ja-JP" dirty="0"/>
          </a:p>
          <a:p>
            <a:r>
              <a:rPr kumimoji="1" lang="en-US" altLang="ja-JP" dirty="0" err="1"/>
              <a:t>BoW</a:t>
            </a:r>
            <a:r>
              <a:rPr kumimoji="1" lang="ja-JP" altLang="en-US"/>
              <a:t>は単語の出現回数</a:t>
            </a:r>
            <a:endParaRPr kumimoji="1" lang="en-US" altLang="ja-JP" dirty="0"/>
          </a:p>
        </p:txBody>
      </p:sp>
      <p:sp>
        <p:nvSpPr>
          <p:cNvPr id="4" name="スライド番号プレースホルダー 3"/>
          <p:cNvSpPr>
            <a:spLocks noGrp="1"/>
          </p:cNvSpPr>
          <p:nvPr>
            <p:ph type="sldNum" sz="quarter" idx="5"/>
          </p:nvPr>
        </p:nvSpPr>
        <p:spPr/>
        <p:txBody>
          <a:bodyPr/>
          <a:lstStyle/>
          <a:p>
            <a:fld id="{81C0AD28-64FA-5841-89E3-A8A2800CA9D8}" type="slidenum">
              <a:rPr kumimoji="1" lang="ja-JP" altLang="en-US" smtClean="0"/>
              <a:t>12</a:t>
            </a:fld>
            <a:endParaRPr kumimoji="1" lang="ja-JP" altLang="en-US"/>
          </a:p>
        </p:txBody>
      </p:sp>
    </p:spTree>
    <p:extLst>
      <p:ext uri="{BB962C8B-B14F-4D97-AF65-F5344CB8AC3E}">
        <p14:creationId xmlns:p14="http://schemas.microsoft.com/office/powerpoint/2010/main" val="3014481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この論文では</a:t>
            </a:r>
            <a:r>
              <a:rPr kumimoji="1" lang="en-US" altLang="ja-JP" dirty="0"/>
              <a:t>CTR</a:t>
            </a:r>
            <a:r>
              <a:rPr kumimoji="1" lang="ja-JP" altLang="en-US"/>
              <a:t>と</a:t>
            </a:r>
            <a:r>
              <a:rPr kumimoji="1" lang="en-US" altLang="ja-JP" dirty="0"/>
              <a:t>SDAE</a:t>
            </a:r>
            <a:r>
              <a:rPr kumimoji="1" lang="ja-JP" altLang="en-US"/>
              <a:t>を先に理解する必要があった</a:t>
            </a:r>
            <a:endParaRPr kumimoji="1" lang="en-US" altLang="ja-JP" dirty="0"/>
          </a:p>
          <a:p>
            <a:r>
              <a:rPr lang="ja-JP" altLang="en-US"/>
              <a:t>今回は時間が無いので</a:t>
            </a:r>
            <a:r>
              <a:rPr lang="en-US" altLang="ja-JP" dirty="0"/>
              <a:t>CDL</a:t>
            </a:r>
            <a:r>
              <a:rPr lang="ja-JP" altLang="en-US"/>
              <a:t>について軽くふれる</a:t>
            </a:r>
            <a:endParaRPr lang="en-US" altLang="ja-JP" dirty="0"/>
          </a:p>
          <a:p>
            <a:endParaRPr kumimoji="1" lang="en-US" altLang="ja-JP" dirty="0"/>
          </a:p>
          <a:p>
            <a:r>
              <a:rPr kumimoji="1" lang="en-US" altLang="ja-JP" dirty="0" err="1"/>
              <a:t>BoW</a:t>
            </a:r>
            <a:r>
              <a:rPr kumimoji="1" lang="ja-JP" altLang="en-US"/>
              <a:t>は単語の出現回数</a:t>
            </a:r>
            <a:endParaRPr kumimoji="1" lang="en-US" altLang="ja-JP" dirty="0"/>
          </a:p>
        </p:txBody>
      </p:sp>
      <p:sp>
        <p:nvSpPr>
          <p:cNvPr id="4" name="スライド番号プレースホルダー 3"/>
          <p:cNvSpPr>
            <a:spLocks noGrp="1"/>
          </p:cNvSpPr>
          <p:nvPr>
            <p:ph type="sldNum" sz="quarter" idx="5"/>
          </p:nvPr>
        </p:nvSpPr>
        <p:spPr/>
        <p:txBody>
          <a:bodyPr/>
          <a:lstStyle/>
          <a:p>
            <a:fld id="{81C0AD28-64FA-5841-89E3-A8A2800CA9D8}" type="slidenum">
              <a:rPr kumimoji="1" lang="ja-JP" altLang="en-US" smtClean="0"/>
              <a:t>13</a:t>
            </a:fld>
            <a:endParaRPr kumimoji="1" lang="ja-JP" altLang="en-US"/>
          </a:p>
        </p:txBody>
      </p:sp>
    </p:spTree>
    <p:extLst>
      <p:ext uri="{BB962C8B-B14F-4D97-AF65-F5344CB8AC3E}">
        <p14:creationId xmlns:p14="http://schemas.microsoft.com/office/powerpoint/2010/main" val="3661939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この論文では</a:t>
            </a:r>
            <a:r>
              <a:rPr kumimoji="1" lang="en-US" altLang="ja-JP" dirty="0"/>
              <a:t>CTR</a:t>
            </a:r>
            <a:r>
              <a:rPr kumimoji="1" lang="ja-JP" altLang="en-US"/>
              <a:t>と</a:t>
            </a:r>
            <a:r>
              <a:rPr kumimoji="1" lang="en-US" altLang="ja-JP" dirty="0"/>
              <a:t>SDAE</a:t>
            </a:r>
            <a:r>
              <a:rPr kumimoji="1" lang="ja-JP" altLang="en-US"/>
              <a:t>を先に理解する必要があった</a:t>
            </a:r>
            <a:endParaRPr kumimoji="1" lang="en-US" altLang="ja-JP" dirty="0"/>
          </a:p>
          <a:p>
            <a:r>
              <a:rPr lang="ja-JP" altLang="en-US"/>
              <a:t>今回は時間が無いので</a:t>
            </a:r>
            <a:r>
              <a:rPr lang="en-US" altLang="ja-JP" dirty="0"/>
              <a:t>CDL</a:t>
            </a:r>
            <a:r>
              <a:rPr lang="ja-JP" altLang="en-US"/>
              <a:t>について軽くふれる</a:t>
            </a:r>
            <a:endParaRPr lang="en-US" altLang="ja-JP" dirty="0"/>
          </a:p>
          <a:p>
            <a:endParaRPr kumimoji="1" lang="en-US" altLang="ja-JP" dirty="0"/>
          </a:p>
          <a:p>
            <a:r>
              <a:rPr kumimoji="1" lang="en-US" altLang="ja-JP" dirty="0" err="1"/>
              <a:t>BoW</a:t>
            </a:r>
            <a:r>
              <a:rPr kumimoji="1" lang="ja-JP" altLang="en-US"/>
              <a:t>は単語の出現回数</a:t>
            </a:r>
            <a:endParaRPr kumimoji="1" lang="en-US" altLang="ja-JP" dirty="0"/>
          </a:p>
        </p:txBody>
      </p:sp>
      <p:sp>
        <p:nvSpPr>
          <p:cNvPr id="4" name="スライド番号プレースホルダー 3"/>
          <p:cNvSpPr>
            <a:spLocks noGrp="1"/>
          </p:cNvSpPr>
          <p:nvPr>
            <p:ph type="sldNum" sz="quarter" idx="5"/>
          </p:nvPr>
        </p:nvSpPr>
        <p:spPr/>
        <p:txBody>
          <a:bodyPr/>
          <a:lstStyle/>
          <a:p>
            <a:fld id="{81C0AD28-64FA-5841-89E3-A8A2800CA9D8}" type="slidenum">
              <a:rPr kumimoji="1" lang="ja-JP" altLang="en-US" smtClean="0"/>
              <a:t>14</a:t>
            </a:fld>
            <a:endParaRPr kumimoji="1" lang="ja-JP" altLang="en-US"/>
          </a:p>
        </p:txBody>
      </p:sp>
    </p:spTree>
    <p:extLst>
      <p:ext uri="{BB962C8B-B14F-4D97-AF65-F5344CB8AC3E}">
        <p14:creationId xmlns:p14="http://schemas.microsoft.com/office/powerpoint/2010/main" val="2744250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FC4CCA2-71D6-1544-964E-AF13454EB403}" type="datetime1">
              <a:rPr kumimoji="1" lang="ja-JP" altLang="en-US" smtClean="0"/>
              <a:t>2020/1/23</a:t>
            </a:fld>
            <a:endParaRPr kumimoji="1" lang="ja-JP" altLang="en-US"/>
          </a:p>
        </p:txBody>
      </p:sp>
      <p:sp>
        <p:nvSpPr>
          <p:cNvPr id="5" name="Footer Placeholder 4"/>
          <p:cNvSpPr>
            <a:spLocks noGrp="1"/>
          </p:cNvSpPr>
          <p:nvPr>
            <p:ph type="ftr" sz="quarter" idx="11"/>
          </p:nvPr>
        </p:nvSpPr>
        <p:spPr/>
        <p:txBody>
          <a:bodyPr/>
          <a:lstStyle/>
          <a:p>
            <a:r>
              <a:rPr kumimoji="1" lang="en-US" altLang="ja-JP"/>
              <a:t>(c) 2020 Takahito Sueda</a:t>
            </a:r>
            <a:endParaRPr kumimoji="1" lang="ja-JP" altLang="en-US"/>
          </a:p>
        </p:txBody>
      </p:sp>
      <p:sp>
        <p:nvSpPr>
          <p:cNvPr id="6" name="Slide Number Placeholder 5"/>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248765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C25151-5D50-F54C-B56B-1AB596284A97}" type="datetime1">
              <a:rPr kumimoji="1" lang="ja-JP" altLang="en-US" smtClean="0"/>
              <a:t>2020/1/23</a:t>
            </a:fld>
            <a:endParaRPr kumimoji="1" lang="ja-JP" altLang="en-US"/>
          </a:p>
        </p:txBody>
      </p:sp>
      <p:sp>
        <p:nvSpPr>
          <p:cNvPr id="5" name="Footer Placeholder 4"/>
          <p:cNvSpPr>
            <a:spLocks noGrp="1"/>
          </p:cNvSpPr>
          <p:nvPr>
            <p:ph type="ftr" sz="quarter" idx="11"/>
          </p:nvPr>
        </p:nvSpPr>
        <p:spPr/>
        <p:txBody>
          <a:bodyPr/>
          <a:lstStyle/>
          <a:p>
            <a:r>
              <a:rPr kumimoji="1" lang="en-US" altLang="ja-JP"/>
              <a:t>(c) 2020 Takahito Sueda</a:t>
            </a:r>
            <a:endParaRPr kumimoji="1" lang="ja-JP" altLang="en-US"/>
          </a:p>
        </p:txBody>
      </p:sp>
      <p:sp>
        <p:nvSpPr>
          <p:cNvPr id="6" name="Slide Number Placeholder 5"/>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3547448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481DFA8-6F49-9541-8F5F-6C1D1B5A64BA}" type="datetime1">
              <a:rPr kumimoji="1" lang="ja-JP" altLang="en-US" smtClean="0"/>
              <a:t>2020/1/23</a:t>
            </a:fld>
            <a:endParaRPr kumimoji="1" lang="ja-JP" altLang="en-US"/>
          </a:p>
        </p:txBody>
      </p:sp>
      <p:sp>
        <p:nvSpPr>
          <p:cNvPr id="5" name="Footer Placeholder 4"/>
          <p:cNvSpPr>
            <a:spLocks noGrp="1"/>
          </p:cNvSpPr>
          <p:nvPr>
            <p:ph type="ftr" sz="quarter" idx="11"/>
          </p:nvPr>
        </p:nvSpPr>
        <p:spPr/>
        <p:txBody>
          <a:bodyPr/>
          <a:lstStyle/>
          <a:p>
            <a:r>
              <a:rPr kumimoji="1" lang="en-US" altLang="ja-JP"/>
              <a:t>(c) 2020 Takahito Sueda</a:t>
            </a:r>
            <a:endParaRPr kumimoji="1" lang="ja-JP" altLang="en-US"/>
          </a:p>
        </p:txBody>
      </p:sp>
      <p:sp>
        <p:nvSpPr>
          <p:cNvPr id="6" name="Slide Number Placeholder 5"/>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1691730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5008DB7-B783-9E43-AC2B-B96DB57678AC}" type="datetime1">
              <a:rPr kumimoji="1" lang="ja-JP" altLang="en-US" smtClean="0"/>
              <a:t>2020/1/23</a:t>
            </a:fld>
            <a:endParaRPr kumimoji="1" lang="ja-JP" altLang="en-US"/>
          </a:p>
        </p:txBody>
      </p:sp>
      <p:sp>
        <p:nvSpPr>
          <p:cNvPr id="5" name="Footer Placeholder 4"/>
          <p:cNvSpPr>
            <a:spLocks noGrp="1"/>
          </p:cNvSpPr>
          <p:nvPr>
            <p:ph type="ftr" sz="quarter" idx="11"/>
          </p:nvPr>
        </p:nvSpPr>
        <p:spPr/>
        <p:txBody>
          <a:bodyPr/>
          <a:lstStyle/>
          <a:p>
            <a:r>
              <a:rPr kumimoji="1" lang="en-US" altLang="ja-JP"/>
              <a:t>(c) 2020 Takahito Sueda</a:t>
            </a:r>
            <a:endParaRPr kumimoji="1" lang="ja-JP" altLang="en-US"/>
          </a:p>
        </p:txBody>
      </p:sp>
      <p:sp>
        <p:nvSpPr>
          <p:cNvPr id="6" name="Slide Number Placeholder 5"/>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355590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249022F-314D-DF48-8C86-CE9E156C8670}" type="datetime1">
              <a:rPr kumimoji="1" lang="ja-JP" altLang="en-US" smtClean="0"/>
              <a:t>2020/1/23</a:t>
            </a:fld>
            <a:endParaRPr kumimoji="1" lang="ja-JP" altLang="en-US"/>
          </a:p>
        </p:txBody>
      </p:sp>
      <p:sp>
        <p:nvSpPr>
          <p:cNvPr id="5" name="Footer Placeholder 4"/>
          <p:cNvSpPr>
            <a:spLocks noGrp="1"/>
          </p:cNvSpPr>
          <p:nvPr>
            <p:ph type="ftr" sz="quarter" idx="11"/>
          </p:nvPr>
        </p:nvSpPr>
        <p:spPr/>
        <p:txBody>
          <a:bodyPr/>
          <a:lstStyle/>
          <a:p>
            <a:r>
              <a:rPr kumimoji="1" lang="en-US" altLang="ja-JP"/>
              <a:t>(c) 2020 Takahito Sueda</a:t>
            </a:r>
            <a:endParaRPr kumimoji="1" lang="ja-JP" altLang="en-US"/>
          </a:p>
        </p:txBody>
      </p:sp>
      <p:sp>
        <p:nvSpPr>
          <p:cNvPr id="6" name="Slide Number Placeholder 5"/>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983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3C2061E2-C414-6146-8020-AF9CF9F72293}" type="datetime1">
              <a:rPr kumimoji="1" lang="ja-JP" altLang="en-US" smtClean="0"/>
              <a:t>2020/1/23</a:t>
            </a:fld>
            <a:endParaRPr kumimoji="1" lang="ja-JP" altLang="en-US"/>
          </a:p>
        </p:txBody>
      </p:sp>
      <p:sp>
        <p:nvSpPr>
          <p:cNvPr id="6" name="Footer Placeholder 5"/>
          <p:cNvSpPr>
            <a:spLocks noGrp="1"/>
          </p:cNvSpPr>
          <p:nvPr>
            <p:ph type="ftr" sz="quarter" idx="11"/>
          </p:nvPr>
        </p:nvSpPr>
        <p:spPr/>
        <p:txBody>
          <a:bodyPr/>
          <a:lstStyle/>
          <a:p>
            <a:r>
              <a:rPr kumimoji="1" lang="en-US" altLang="ja-JP"/>
              <a:t>(c) 2020 Takahito Sueda</a:t>
            </a:r>
            <a:endParaRPr kumimoji="1" lang="ja-JP" altLang="en-US"/>
          </a:p>
        </p:txBody>
      </p:sp>
      <p:sp>
        <p:nvSpPr>
          <p:cNvPr id="7" name="Slide Number Placeholder 6"/>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2877152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8EAE222-F304-4A42-8432-6B81A242CB81}" type="datetime1">
              <a:rPr kumimoji="1" lang="ja-JP" altLang="en-US" smtClean="0"/>
              <a:t>2020/1/23</a:t>
            </a:fld>
            <a:endParaRPr kumimoji="1" lang="ja-JP" altLang="en-US"/>
          </a:p>
        </p:txBody>
      </p:sp>
      <p:sp>
        <p:nvSpPr>
          <p:cNvPr id="8" name="Footer Placeholder 7"/>
          <p:cNvSpPr>
            <a:spLocks noGrp="1"/>
          </p:cNvSpPr>
          <p:nvPr>
            <p:ph type="ftr" sz="quarter" idx="11"/>
          </p:nvPr>
        </p:nvSpPr>
        <p:spPr/>
        <p:txBody>
          <a:bodyPr/>
          <a:lstStyle/>
          <a:p>
            <a:r>
              <a:rPr kumimoji="1" lang="en-US" altLang="ja-JP"/>
              <a:t>(c) 2020 Takahito Sueda</a:t>
            </a:r>
            <a:endParaRPr kumimoji="1" lang="ja-JP" altLang="en-US"/>
          </a:p>
        </p:txBody>
      </p:sp>
      <p:sp>
        <p:nvSpPr>
          <p:cNvPr id="9" name="Slide Number Placeholder 8"/>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4204660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0E5D4C9F-F67A-2744-B335-B6AE33CF0243}" type="datetime1">
              <a:rPr kumimoji="1" lang="ja-JP" altLang="en-US" smtClean="0"/>
              <a:t>2020/1/23</a:t>
            </a:fld>
            <a:endParaRPr kumimoji="1" lang="ja-JP" altLang="en-US"/>
          </a:p>
        </p:txBody>
      </p:sp>
      <p:sp>
        <p:nvSpPr>
          <p:cNvPr id="4" name="Footer Placeholder 3"/>
          <p:cNvSpPr>
            <a:spLocks noGrp="1"/>
          </p:cNvSpPr>
          <p:nvPr>
            <p:ph type="ftr" sz="quarter" idx="11"/>
          </p:nvPr>
        </p:nvSpPr>
        <p:spPr/>
        <p:txBody>
          <a:bodyPr/>
          <a:lstStyle/>
          <a:p>
            <a:r>
              <a:rPr kumimoji="1" lang="en-US" altLang="ja-JP"/>
              <a:t>(c) 2020 Takahito Sueda</a:t>
            </a:r>
            <a:endParaRPr kumimoji="1" lang="ja-JP" altLang="en-US"/>
          </a:p>
        </p:txBody>
      </p:sp>
      <p:sp>
        <p:nvSpPr>
          <p:cNvPr id="5" name="Slide Number Placeholder 4"/>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2097103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79BAEE-C4E7-D745-94D9-E5D6C4096BCF}" type="datetime1">
              <a:rPr kumimoji="1" lang="ja-JP" altLang="en-US" smtClean="0"/>
              <a:t>2020/1/23</a:t>
            </a:fld>
            <a:endParaRPr kumimoji="1" lang="ja-JP" altLang="en-US"/>
          </a:p>
        </p:txBody>
      </p:sp>
      <p:sp>
        <p:nvSpPr>
          <p:cNvPr id="3" name="Footer Placeholder 2"/>
          <p:cNvSpPr>
            <a:spLocks noGrp="1"/>
          </p:cNvSpPr>
          <p:nvPr>
            <p:ph type="ftr" sz="quarter" idx="11"/>
          </p:nvPr>
        </p:nvSpPr>
        <p:spPr/>
        <p:txBody>
          <a:bodyPr/>
          <a:lstStyle/>
          <a:p>
            <a:r>
              <a:rPr kumimoji="1" lang="en-US" altLang="ja-JP"/>
              <a:t>(c) 2020 Takahito Sueda</a:t>
            </a:r>
            <a:endParaRPr kumimoji="1" lang="ja-JP" altLang="en-US"/>
          </a:p>
        </p:txBody>
      </p:sp>
      <p:sp>
        <p:nvSpPr>
          <p:cNvPr id="4" name="Slide Number Placeholder 3"/>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1470728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235BF4B-DD6B-4C46-89F3-B0EA5E22E08A}" type="datetime1">
              <a:rPr kumimoji="1" lang="ja-JP" altLang="en-US" smtClean="0"/>
              <a:t>2020/1/23</a:t>
            </a:fld>
            <a:endParaRPr kumimoji="1" lang="ja-JP" altLang="en-US"/>
          </a:p>
        </p:txBody>
      </p:sp>
      <p:sp>
        <p:nvSpPr>
          <p:cNvPr id="6" name="Footer Placeholder 5"/>
          <p:cNvSpPr>
            <a:spLocks noGrp="1"/>
          </p:cNvSpPr>
          <p:nvPr>
            <p:ph type="ftr" sz="quarter" idx="11"/>
          </p:nvPr>
        </p:nvSpPr>
        <p:spPr/>
        <p:txBody>
          <a:bodyPr/>
          <a:lstStyle/>
          <a:p>
            <a:r>
              <a:rPr kumimoji="1" lang="en-US" altLang="ja-JP"/>
              <a:t>(c) 2020 Takahito Sueda</a:t>
            </a:r>
            <a:endParaRPr kumimoji="1" lang="ja-JP" altLang="en-US"/>
          </a:p>
        </p:txBody>
      </p:sp>
      <p:sp>
        <p:nvSpPr>
          <p:cNvPr id="7" name="Slide Number Placeholder 6"/>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2413499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BDF7D3F-8CB5-0046-92E0-5258814639F2}" type="datetime1">
              <a:rPr kumimoji="1" lang="ja-JP" altLang="en-US" smtClean="0"/>
              <a:t>2020/1/23</a:t>
            </a:fld>
            <a:endParaRPr kumimoji="1" lang="ja-JP" altLang="en-US"/>
          </a:p>
        </p:txBody>
      </p:sp>
      <p:sp>
        <p:nvSpPr>
          <p:cNvPr id="6" name="Footer Placeholder 5"/>
          <p:cNvSpPr>
            <a:spLocks noGrp="1"/>
          </p:cNvSpPr>
          <p:nvPr>
            <p:ph type="ftr" sz="quarter" idx="11"/>
          </p:nvPr>
        </p:nvSpPr>
        <p:spPr/>
        <p:txBody>
          <a:bodyPr/>
          <a:lstStyle/>
          <a:p>
            <a:r>
              <a:rPr kumimoji="1" lang="en-US" altLang="ja-JP"/>
              <a:t>(c) 2020 Takahito Sueda</a:t>
            </a:r>
            <a:endParaRPr kumimoji="1" lang="ja-JP" altLang="en-US"/>
          </a:p>
        </p:txBody>
      </p:sp>
      <p:sp>
        <p:nvSpPr>
          <p:cNvPr id="7" name="Slide Number Placeholder 6"/>
          <p:cNvSpPr>
            <a:spLocks noGrp="1"/>
          </p:cNvSpPr>
          <p:nvPr>
            <p:ph type="sldNum" sz="quarter" idx="12"/>
          </p:nvPr>
        </p:nvSpPr>
        <p:spPr/>
        <p:txBody>
          <a:bodyPr/>
          <a:lstStyle/>
          <a:p>
            <a:fld id="{39B71844-8CED-9641-A431-C33F4B0E6E9B}" type="slidenum">
              <a:rPr kumimoji="1" lang="ja-JP" altLang="en-US" smtClean="0"/>
              <a:t>‹#›</a:t>
            </a:fld>
            <a:endParaRPr kumimoji="1" lang="ja-JP" altLang="en-US"/>
          </a:p>
        </p:txBody>
      </p:sp>
    </p:spTree>
    <p:extLst>
      <p:ext uri="{BB962C8B-B14F-4D97-AF65-F5344CB8AC3E}">
        <p14:creationId xmlns:p14="http://schemas.microsoft.com/office/powerpoint/2010/main" val="625215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Noto Sans CJK JP Light" panose="020B0300000000000000" pitchFamily="34" charset="-128"/>
                <a:ea typeface="Noto Sans CJK JP Light" panose="020B0300000000000000" pitchFamily="34" charset="-128"/>
              </a:defRPr>
            </a:lvl1pPr>
          </a:lstStyle>
          <a:p>
            <a:fld id="{CD87F79E-7426-3E4E-B7AC-C6CAD3DC54DD}" type="datetime1">
              <a:rPr kumimoji="1" lang="ja-JP" altLang="en-US" smtClean="0"/>
              <a:t>2020/1/23</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Noto Sans CJK JP Light" panose="020B0300000000000000" pitchFamily="34" charset="-128"/>
                <a:ea typeface="Noto Sans CJK JP Light" panose="020B0300000000000000" pitchFamily="34" charset="-128"/>
              </a:defRPr>
            </a:lvl1pPr>
          </a:lstStyle>
          <a:p>
            <a:r>
              <a:rPr kumimoji="1" lang="en-US" altLang="ja-JP"/>
              <a:t>(c) 2020 Takahito Sueda</a:t>
            </a:r>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Noto Sans CJK JP Light" panose="020B0300000000000000" pitchFamily="34" charset="-128"/>
                <a:ea typeface="Noto Sans CJK JP Light" panose="020B0300000000000000" pitchFamily="34" charset="-128"/>
              </a:defRPr>
            </a:lvl1pPr>
          </a:lstStyle>
          <a:p>
            <a:fld id="{39B71844-8CED-9641-A431-C33F4B0E6E9B}" type="slidenum">
              <a:rPr kumimoji="1" lang="ja-JP" altLang="en-US" smtClean="0"/>
              <a:pPr/>
              <a:t>‹#›</a:t>
            </a:fld>
            <a:endParaRPr kumimoji="1" lang="ja-JP" altLang="en-US"/>
          </a:p>
        </p:txBody>
      </p:sp>
    </p:spTree>
    <p:extLst>
      <p:ext uri="{BB962C8B-B14F-4D97-AF65-F5344CB8AC3E}">
        <p14:creationId xmlns:p14="http://schemas.microsoft.com/office/powerpoint/2010/main" val="42374775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kumimoji="1" sz="4400" b="0" i="0" kern="1200">
          <a:solidFill>
            <a:schemeClr val="tx1"/>
          </a:solidFill>
          <a:latin typeface="Noto Sans CJK JP Light" panose="020B0300000000000000" pitchFamily="34" charset="-128"/>
          <a:ea typeface="Noto Sans CJK JP Light" panose="020B0300000000000000"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Noto Sans CJK JP Light" panose="020B0300000000000000" pitchFamily="34" charset="-128"/>
          <a:ea typeface="Noto Sans CJK JP Light" panose="020B0300000000000000"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b="0" i="0" kern="1200">
          <a:solidFill>
            <a:schemeClr val="tx1"/>
          </a:solidFill>
          <a:latin typeface="Noto Sans CJK JP Light" panose="020B0300000000000000" pitchFamily="34" charset="-128"/>
          <a:ea typeface="Noto Sans CJK JP Light" panose="020B0300000000000000" pitchFamily="34"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b="0" i="0" kern="1200">
          <a:solidFill>
            <a:schemeClr val="tx1"/>
          </a:solidFill>
          <a:latin typeface="Noto Sans CJK JP Light" panose="020B0300000000000000" pitchFamily="34" charset="-128"/>
          <a:ea typeface="Noto Sans CJK JP Light" panose="020B0300000000000000" pitchFamily="34"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b="0" i="0" kern="1200">
          <a:solidFill>
            <a:schemeClr val="tx1"/>
          </a:solidFill>
          <a:latin typeface="Noto Sans CJK JP Light" panose="020B0300000000000000" pitchFamily="34" charset="-128"/>
          <a:ea typeface="Noto Sans CJK JP Light" panose="020B0300000000000000" pitchFamily="34"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b="0" i="0" kern="1200">
          <a:solidFill>
            <a:schemeClr val="tx1"/>
          </a:solidFill>
          <a:latin typeface="Noto Sans CJK JP Light" panose="020B0300000000000000" pitchFamily="34" charset="-128"/>
          <a:ea typeface="Noto Sans CJK JP Light" panose="020B0300000000000000"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icml.cc/2012/papers/407.pdf" TargetMode="External"/><Relationship Id="rId2" Type="http://schemas.openxmlformats.org/officeDocument/2006/relationships/hyperlink" Target="https://arxiv.org/pdf/1409.2944.pdf" TargetMode="External"/><Relationship Id="rId1" Type="http://schemas.openxmlformats.org/officeDocument/2006/relationships/slideLayout" Target="../slideLayouts/slideLayout2.xml"/><Relationship Id="rId5" Type="http://schemas.openxmlformats.org/officeDocument/2006/relationships/hyperlink" Target="https://datajobs.com/data-science-repo/Recommender-Systems-%5bNetflix%5d.pdf" TargetMode="External"/><Relationship Id="rId4" Type="http://schemas.openxmlformats.org/officeDocument/2006/relationships/hyperlink" Target="https://ipsj.ixsq.nii.ac.jp/ej/?action=pages_view_main&amp;active_action=repository_view_main_item_detail&amp;item_id=146090&amp;item_no=1&amp;page_id=13&amp;block_id=8"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repose.hatenadiary.jp/entry/20150531/1433004688" TargetMode="External"/><Relationship Id="rId2" Type="http://schemas.openxmlformats.org/officeDocument/2006/relationships/hyperlink" Target="https://openbook4.me/projects/238/sections/1474" TargetMode="External"/><Relationship Id="rId1" Type="http://schemas.openxmlformats.org/officeDocument/2006/relationships/slideLayout" Target="../slideLayouts/slideLayout2.xml"/><Relationship Id="rId6" Type="http://schemas.openxmlformats.org/officeDocument/2006/relationships/hyperlink" Target="https://qiita.com/ysekky/items/c81ff24da0390a74fc6c" TargetMode="External"/><Relationship Id="rId5" Type="http://schemas.openxmlformats.org/officeDocument/2006/relationships/hyperlink" Target="https://syllabus.kosen-k.go.jp/Pages/PublicSyllabus?school_id=32&amp;department_id=14&amp;subject_id=0110&amp;year=2016&amp;lang=ja" TargetMode="External"/><Relationship Id="rId4" Type="http://schemas.openxmlformats.org/officeDocument/2006/relationships/hyperlink" Target="https://ocoshite.me/how-to-make-a-good-present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7F29DE-3A91-5E4B-AEEF-2AC7BCFF8AF9}"/>
              </a:ext>
            </a:extLst>
          </p:cNvPr>
          <p:cNvSpPr>
            <a:spLocks noGrp="1"/>
          </p:cNvSpPr>
          <p:nvPr>
            <p:ph type="ctrTitle"/>
          </p:nvPr>
        </p:nvSpPr>
        <p:spPr>
          <a:xfrm>
            <a:off x="685800" y="1419245"/>
            <a:ext cx="7772400" cy="2387600"/>
          </a:xfrm>
        </p:spPr>
        <p:txBody>
          <a:bodyPr/>
          <a:lstStyle/>
          <a:p>
            <a:pPr>
              <a:lnSpc>
                <a:spcPct val="100000"/>
              </a:lnSpc>
            </a:pPr>
            <a:r>
              <a:rPr kumimoji="1" lang="ja-JP" altLang="en-US"/>
              <a:t>全系横断演習</a:t>
            </a:r>
            <a:r>
              <a:rPr kumimoji="1" lang="en-US" altLang="ja-JP" dirty="0"/>
              <a:t>2</a:t>
            </a:r>
            <a:br>
              <a:rPr kumimoji="1" lang="en-US" altLang="ja-JP" dirty="0"/>
            </a:br>
            <a:r>
              <a:rPr kumimoji="1" lang="ja-JP" altLang="en-US"/>
              <a:t>房研究室</a:t>
            </a:r>
          </a:p>
        </p:txBody>
      </p:sp>
      <p:sp>
        <p:nvSpPr>
          <p:cNvPr id="3" name="字幕 2">
            <a:extLst>
              <a:ext uri="{FF2B5EF4-FFF2-40B4-BE49-F238E27FC236}">
                <a16:creationId xmlns:a16="http://schemas.microsoft.com/office/drawing/2014/main" id="{F8A07493-3D7E-0944-A6AE-1A39600BD7D3}"/>
              </a:ext>
            </a:extLst>
          </p:cNvPr>
          <p:cNvSpPr>
            <a:spLocks noGrp="1"/>
          </p:cNvSpPr>
          <p:nvPr>
            <p:ph type="subTitle" idx="1"/>
          </p:nvPr>
        </p:nvSpPr>
        <p:spPr>
          <a:xfrm>
            <a:off x="1143000" y="4376757"/>
            <a:ext cx="6858000" cy="1655762"/>
          </a:xfrm>
        </p:spPr>
        <p:txBody>
          <a:bodyPr/>
          <a:lstStyle/>
          <a:p>
            <a:r>
              <a:rPr kumimoji="1" lang="en-US" altLang="ja-JP" dirty="0"/>
              <a:t>NIT, </a:t>
            </a:r>
            <a:r>
              <a:rPr kumimoji="1" lang="en-US" altLang="ja-JP" dirty="0" err="1"/>
              <a:t>Tsuyama</a:t>
            </a:r>
            <a:r>
              <a:rPr kumimoji="1" lang="en-US" altLang="ja-JP" dirty="0"/>
              <a:t> College. 4th</a:t>
            </a:r>
          </a:p>
          <a:p>
            <a:r>
              <a:rPr lang="en-US" altLang="ja-JP" dirty="0" err="1"/>
              <a:t>Takahito</a:t>
            </a:r>
            <a:r>
              <a:rPr lang="en-US" altLang="ja-JP" dirty="0"/>
              <a:t> </a:t>
            </a:r>
            <a:r>
              <a:rPr lang="en-US" altLang="ja-JP" dirty="0" err="1"/>
              <a:t>Sueda</a:t>
            </a:r>
            <a:endParaRPr kumimoji="1" lang="ja-JP" altLang="en-US"/>
          </a:p>
        </p:txBody>
      </p:sp>
      <p:sp>
        <p:nvSpPr>
          <p:cNvPr id="4" name="フッター プレースホルダー 3">
            <a:extLst>
              <a:ext uri="{FF2B5EF4-FFF2-40B4-BE49-F238E27FC236}">
                <a16:creationId xmlns:a16="http://schemas.microsoft.com/office/drawing/2014/main" id="{C6091986-222C-4F4E-A7E6-CFD563DB9615}"/>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36568954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normAutofit/>
          </a:bodyPr>
          <a:lstStyle/>
          <a:p>
            <a:r>
              <a:rPr kumimoji="1" lang="ja-JP" altLang="en-US" sz="3600"/>
              <a:t>私が知らなかったこと</a:t>
            </a:r>
            <a:r>
              <a:rPr kumimoji="1" lang="en-US" altLang="ja-JP" sz="3600" dirty="0"/>
              <a:t>/</a:t>
            </a:r>
            <a:r>
              <a:rPr kumimoji="1" lang="ja-JP" altLang="en-US" sz="3600"/>
              <a:t>知ってたこと</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pPr marL="0" indent="0">
              <a:lnSpc>
                <a:spcPct val="100000"/>
              </a:lnSpc>
              <a:buNone/>
            </a:pPr>
            <a:r>
              <a:rPr kumimoji="1" lang="ja-JP" altLang="en-US" sz="3600"/>
              <a:t>知ってた</a:t>
            </a:r>
            <a:endParaRPr kumimoji="1" lang="en-US" altLang="ja-JP" sz="3600" dirty="0"/>
          </a:p>
          <a:p>
            <a:pPr>
              <a:lnSpc>
                <a:spcPct val="100000"/>
              </a:lnSpc>
            </a:pPr>
            <a:r>
              <a:rPr lang="en-US" altLang="ja-JP" sz="3600" dirty="0"/>
              <a:t>Collaborative Filter</a:t>
            </a:r>
            <a:r>
              <a:rPr lang="ja-JP" altLang="en-US" sz="3600"/>
              <a:t> </a:t>
            </a:r>
            <a:r>
              <a:rPr lang="en-US" altLang="ja-JP" sz="3600" dirty="0"/>
              <a:t>(CF)</a:t>
            </a:r>
          </a:p>
          <a:p>
            <a:pPr>
              <a:lnSpc>
                <a:spcPct val="100000"/>
              </a:lnSpc>
            </a:pPr>
            <a:r>
              <a:rPr lang="en-US" altLang="ja-JP" sz="3600" dirty="0"/>
              <a:t>Cold starting </a:t>
            </a:r>
            <a:r>
              <a:rPr lang="ja-JP" altLang="en-US" sz="3600"/>
              <a:t>問題</a:t>
            </a:r>
            <a:br>
              <a:rPr lang="en-US" altLang="ja-JP" sz="3600" dirty="0"/>
            </a:br>
            <a:r>
              <a:rPr lang="ja-JP" altLang="en-US" sz="3600"/>
              <a:t>  → 房先生が授業中に教えてくれた</a:t>
            </a:r>
            <a:endParaRPr kumimoji="1" lang="en-US" altLang="ja-JP" sz="3600" dirty="0"/>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2009857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normAutofit/>
          </a:bodyPr>
          <a:lstStyle/>
          <a:p>
            <a:r>
              <a:rPr kumimoji="1" lang="ja-JP" altLang="en-US" sz="3600"/>
              <a:t>私が知らなかったこと</a:t>
            </a:r>
            <a:r>
              <a:rPr kumimoji="1" lang="en-US" altLang="ja-JP" sz="3600" dirty="0"/>
              <a:t>/</a:t>
            </a:r>
            <a:r>
              <a:rPr kumimoji="1" lang="ja-JP" altLang="en-US" sz="3600"/>
              <a:t>知ってたこと</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pPr marL="0" indent="0">
              <a:lnSpc>
                <a:spcPct val="100000"/>
              </a:lnSpc>
              <a:buNone/>
            </a:pPr>
            <a:r>
              <a:rPr lang="ja-JP" altLang="en-US" sz="3200"/>
              <a:t>知らなかった</a:t>
            </a:r>
            <a:endParaRPr lang="en-US" altLang="ja-JP" sz="3200" dirty="0"/>
          </a:p>
          <a:p>
            <a:pPr>
              <a:lnSpc>
                <a:spcPct val="100000"/>
              </a:lnSpc>
            </a:pPr>
            <a:r>
              <a:rPr lang="en-US" altLang="ja-JP" sz="3200" dirty="0"/>
              <a:t>Collaborative Topic Regression (CTR)</a:t>
            </a:r>
          </a:p>
          <a:p>
            <a:pPr>
              <a:lnSpc>
                <a:spcPct val="100000"/>
              </a:lnSpc>
            </a:pPr>
            <a:r>
              <a:rPr lang="en-US" altLang="ja-JP" sz="3200" dirty="0"/>
              <a:t>Matrix Factorization(MF)</a:t>
            </a:r>
          </a:p>
          <a:p>
            <a:pPr>
              <a:lnSpc>
                <a:spcPct val="100000"/>
              </a:lnSpc>
            </a:pPr>
            <a:r>
              <a:rPr lang="en-US" altLang="ja-JP" sz="3200" dirty="0"/>
              <a:t>Stacked Denoising Autoencoder (SDAE)</a:t>
            </a:r>
          </a:p>
          <a:p>
            <a:pPr>
              <a:lnSpc>
                <a:spcPct val="100000"/>
              </a:lnSpc>
            </a:pPr>
            <a:r>
              <a:rPr kumimoji="1" lang="en-US" altLang="ja-JP" sz="3200" dirty="0"/>
              <a:t>Collaborative Deep Learning (CDL)</a:t>
            </a:r>
            <a:endParaRPr kumimoji="1" lang="ja-JP" altLang="en-US" sz="3200"/>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1430206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論文のアプローチ</a:t>
            </a:r>
            <a:r>
              <a:rPr kumimoji="1" lang="en-US" altLang="ja-JP" dirty="0"/>
              <a:t>(CDL)</a:t>
            </a:r>
            <a:endParaRPr kumimoji="1" lang="ja-JP" altLang="en-US"/>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r>
              <a:rPr kumimoji="1" lang="ja-JP" altLang="en-US" sz="2000"/>
              <a:t>行列</a:t>
            </a:r>
            <a:r>
              <a:rPr kumimoji="1" lang="en-US" altLang="ja-JP" sz="2000" dirty="0"/>
              <a:t>R: n</a:t>
            </a:r>
            <a:r>
              <a:rPr kumimoji="1" lang="ja-JP" altLang="en-US" sz="2000"/>
              <a:t>人の</a:t>
            </a:r>
            <a:r>
              <a:rPr kumimoji="1" lang="en-US" altLang="ja-JP" sz="2000" dirty="0"/>
              <a:t>user</a:t>
            </a:r>
            <a:r>
              <a:rPr kumimoji="1" lang="ja-JP" altLang="en-US" sz="2000"/>
              <a:t>と、</a:t>
            </a:r>
            <a:r>
              <a:rPr kumimoji="1" lang="en-US" altLang="ja-JP" sz="2000" dirty="0"/>
              <a:t>J</a:t>
            </a:r>
            <a:r>
              <a:rPr kumimoji="1" lang="ja-JP" altLang="en-US" sz="2000"/>
              <a:t>個のアイテムの</a:t>
            </a:r>
            <a:r>
              <a:rPr kumimoji="1" lang="en-US" altLang="ja-JP" sz="2000" dirty="0"/>
              <a:t>rating</a:t>
            </a:r>
          </a:p>
          <a:p>
            <a:r>
              <a:rPr kumimoji="1" lang="ja-JP" altLang="en-US" sz="2000"/>
              <a:t>行列</a:t>
            </a:r>
            <a:r>
              <a:rPr kumimoji="1" lang="en-US" altLang="ja-JP" sz="2000" dirty="0" err="1"/>
              <a:t>Xc</a:t>
            </a:r>
            <a:r>
              <a:rPr kumimoji="1" lang="en-US" altLang="ja-JP" sz="2000" dirty="0"/>
              <a:t>: </a:t>
            </a:r>
            <a:r>
              <a:rPr kumimoji="1" lang="ja-JP" altLang="en-US" sz="2000"/>
              <a:t>アイテムの総単語数</a:t>
            </a:r>
            <a:r>
              <a:rPr kumimoji="1" lang="en-US" altLang="ja-JP" sz="2000" dirty="0"/>
              <a:t>S</a:t>
            </a:r>
            <a:r>
              <a:rPr kumimoji="1" lang="ja-JP" altLang="en-US" sz="2000"/>
              <a:t>と、</a:t>
            </a:r>
            <a:r>
              <a:rPr lang="en-US" altLang="ja-JP" sz="2000" dirty="0"/>
              <a:t>bag-of-words(</a:t>
            </a:r>
            <a:r>
              <a:rPr lang="en-US" altLang="ja-JP" sz="2000" dirty="0" err="1"/>
              <a:t>BoW</a:t>
            </a:r>
            <a:r>
              <a:rPr lang="en-US" altLang="ja-JP" sz="2000" dirty="0"/>
              <a:t>)</a:t>
            </a:r>
          </a:p>
          <a:p>
            <a:pPr marL="0" indent="0">
              <a:buNone/>
            </a:pPr>
            <a:endParaRPr kumimoji="1" lang="en-US" altLang="ja-JP" sz="2000" dirty="0"/>
          </a:p>
          <a:p>
            <a:pPr marL="0" indent="0">
              <a:buNone/>
            </a:pPr>
            <a:r>
              <a:rPr kumimoji="1" lang="en-US" altLang="ja-JP" dirty="0"/>
              <a:t>CDL</a:t>
            </a:r>
            <a:r>
              <a:rPr kumimoji="1" lang="ja-JP" altLang="en-US"/>
              <a:t>では、</a:t>
            </a:r>
            <a:br>
              <a:rPr kumimoji="1" lang="en-US" altLang="ja-JP" dirty="0"/>
            </a:br>
            <a:r>
              <a:rPr kumimoji="1" lang="ja-JP" altLang="en-US"/>
              <a:t>行列</a:t>
            </a:r>
            <a:r>
              <a:rPr kumimoji="1" lang="en-US" altLang="ja-JP" dirty="0" err="1"/>
              <a:t>Xc</a:t>
            </a:r>
            <a:r>
              <a:rPr kumimoji="1" lang="ja-JP" altLang="en-US"/>
              <a:t>に</a:t>
            </a:r>
            <a:r>
              <a:rPr kumimoji="1" lang="en-US" altLang="ja-JP" dirty="0"/>
              <a:t>SDAE</a:t>
            </a:r>
            <a:r>
              <a:rPr kumimoji="1" lang="ja-JP" altLang="en-US"/>
              <a:t>を適用して次元を圧縮</a:t>
            </a:r>
            <a:r>
              <a:rPr kumimoji="1" lang="en-US" altLang="ja-JP" dirty="0"/>
              <a:t>(?)</a:t>
            </a:r>
            <a:r>
              <a:rPr kumimoji="1" lang="ja-JP" altLang="en-US"/>
              <a:t>し、</a:t>
            </a:r>
            <a:br>
              <a:rPr kumimoji="1" lang="en-US" altLang="ja-JP" dirty="0"/>
            </a:br>
            <a:r>
              <a:rPr lang="ja-JP" altLang="en-US"/>
              <a:t>圧縮された</a:t>
            </a:r>
            <a:r>
              <a:rPr lang="en-US" altLang="ja-JP" dirty="0" err="1"/>
              <a:t>Xc</a:t>
            </a:r>
            <a:r>
              <a:rPr lang="ja-JP" altLang="en-US"/>
              <a:t>で</a:t>
            </a:r>
            <a:r>
              <a:rPr lang="en-US" altLang="ja-JP" dirty="0"/>
              <a:t>CTR</a:t>
            </a:r>
            <a:r>
              <a:rPr lang="ja-JP" altLang="en-US"/>
              <a:t>を行うものである。</a:t>
            </a:r>
            <a:endParaRPr lang="en-US" altLang="ja-JP" dirty="0"/>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3771069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私の理解とかでちょい補足</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pPr marL="0" indent="0">
              <a:buNone/>
            </a:pPr>
            <a:r>
              <a:rPr lang="en-US" altLang="ja-JP" dirty="0"/>
              <a:t>CTR</a:t>
            </a:r>
            <a:r>
              <a:rPr lang="ja-JP" altLang="en-US"/>
              <a:t>とは</a:t>
            </a:r>
            <a:r>
              <a:rPr lang="en-US" altLang="ja-JP" dirty="0"/>
              <a:t>?</a:t>
            </a:r>
          </a:p>
          <a:p>
            <a:pPr marL="0" indent="0">
              <a:buNone/>
            </a:pPr>
            <a:r>
              <a:rPr lang="en-US" altLang="ja-JP" dirty="0"/>
              <a:t>MF</a:t>
            </a:r>
            <a:r>
              <a:rPr lang="ja-JP" altLang="en-US"/>
              <a:t>よりもさらに少ない情報でも情報推薦を実現できるように、</a:t>
            </a:r>
            <a:r>
              <a:rPr lang="en-US" altLang="ja-JP" dirty="0"/>
              <a:t>rating</a:t>
            </a:r>
            <a:r>
              <a:rPr lang="ja-JP" altLang="en-US"/>
              <a:t>以外のテキスト情報を活用したものである。</a:t>
            </a:r>
            <a:endParaRPr lang="en-US" altLang="ja-JP" dirty="0"/>
          </a:p>
          <a:p>
            <a:pPr marL="0" indent="0">
              <a:buNone/>
            </a:pPr>
            <a:br>
              <a:rPr lang="en-US" altLang="ja-JP" dirty="0"/>
            </a:br>
            <a:r>
              <a:rPr lang="en-US" altLang="ja-JP" dirty="0"/>
              <a:t>MF</a:t>
            </a:r>
            <a:r>
              <a:rPr lang="ja-JP" altLang="en-US"/>
              <a:t>とは</a:t>
            </a:r>
            <a:r>
              <a:rPr lang="en-US" altLang="ja-JP" dirty="0"/>
              <a:t>?</a:t>
            </a:r>
          </a:p>
          <a:p>
            <a:pPr marL="0" indent="0">
              <a:buNone/>
            </a:pPr>
            <a:r>
              <a:rPr lang="en-US" altLang="ja-JP" dirty="0"/>
              <a:t>CF</a:t>
            </a:r>
            <a:r>
              <a:rPr lang="ja-JP" altLang="en-US"/>
              <a:t>において欠損した情報や、高次元の情報を削減してよりより推薦を行うためのアルゴリズムである。</a:t>
            </a:r>
            <a:endParaRPr lang="en-US" altLang="ja-JP" dirty="0"/>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2399305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私の理解によるまとめ</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pPr marL="0" indent="0">
              <a:buNone/>
            </a:pPr>
            <a:r>
              <a:rPr lang="en-US" altLang="ja-JP" dirty="0"/>
              <a:t>CDL</a:t>
            </a:r>
            <a:r>
              <a:rPr lang="ja-JP" altLang="en-US"/>
              <a:t>は、</a:t>
            </a:r>
            <a:r>
              <a:rPr lang="en-US" altLang="ja-JP" dirty="0"/>
              <a:t>CTR</a:t>
            </a:r>
            <a:r>
              <a:rPr lang="ja-JP" altLang="en-US"/>
              <a:t>や</a:t>
            </a:r>
            <a:r>
              <a:rPr lang="en-US" altLang="ja-JP" dirty="0"/>
              <a:t>MF</a:t>
            </a:r>
            <a:r>
              <a:rPr lang="ja-JP" altLang="en-US"/>
              <a:t>よりもさらに次元を削減し、</a:t>
            </a:r>
            <a:br>
              <a:rPr lang="en-US" altLang="ja-JP" dirty="0"/>
            </a:br>
            <a:r>
              <a:rPr lang="ja-JP" altLang="en-US"/>
              <a:t>よりよい推薦を行うための手法。</a:t>
            </a:r>
            <a:br>
              <a:rPr lang="en-US" altLang="ja-JP" dirty="0"/>
            </a:br>
            <a:br>
              <a:rPr lang="en-US" altLang="ja-JP" dirty="0"/>
            </a:br>
            <a:r>
              <a:rPr lang="en-US" altLang="ja-JP" dirty="0"/>
              <a:t>CTR</a:t>
            </a:r>
            <a:r>
              <a:rPr lang="ja-JP" altLang="en-US"/>
              <a:t>と</a:t>
            </a:r>
            <a:r>
              <a:rPr lang="en-US" altLang="ja-JP" dirty="0"/>
              <a:t>SDAE</a:t>
            </a:r>
            <a:r>
              <a:rPr lang="ja-JP" altLang="en-US"/>
              <a:t>を組み合わせて、階層ベイズモデルを採用することで一度に解くことを目指した 。</a:t>
            </a:r>
            <a:endParaRPr lang="en-US" altLang="ja-JP" dirty="0"/>
          </a:p>
          <a:p>
            <a:pPr marL="0" indent="0" algn="r">
              <a:buNone/>
            </a:pPr>
            <a:r>
              <a:rPr lang="en-US" altLang="ja-JP" dirty="0"/>
              <a:t>(</a:t>
            </a:r>
            <a:r>
              <a:rPr lang="ja-JP" altLang="en-US"/>
              <a:t>まだ理解が浅い</a:t>
            </a:r>
            <a:r>
              <a:rPr lang="en-US" altLang="ja-JP" dirty="0"/>
              <a:t>)</a:t>
            </a:r>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1131309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en-US" altLang="ja-JP" dirty="0" err="1"/>
              <a:t>TeX</a:t>
            </a:r>
            <a:r>
              <a:rPr kumimoji="1" lang="ja-JP" altLang="en-US"/>
              <a:t>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lstStyle/>
          <a:p>
            <a:r>
              <a:rPr lang="en-US" altLang="ja-JP" dirty="0"/>
              <a:t>docker-compose</a:t>
            </a:r>
            <a:r>
              <a:rPr lang="ja-JP" altLang="en-US"/>
              <a:t>を利用して、</a:t>
            </a:r>
            <a:r>
              <a:rPr lang="en-US" altLang="ja-JP" dirty="0" err="1"/>
              <a:t>XeTeX</a:t>
            </a:r>
            <a:r>
              <a:rPr lang="en-US" altLang="ja-JP" dirty="0"/>
              <a:t>(</a:t>
            </a:r>
            <a:r>
              <a:rPr lang="en-US" altLang="ja-JP" dirty="0" err="1"/>
              <a:t>XeLaTeX</a:t>
            </a:r>
            <a:r>
              <a:rPr lang="en-US" altLang="ja-JP" dirty="0"/>
              <a:t>)</a:t>
            </a:r>
            <a:r>
              <a:rPr lang="ja-JP" altLang="en-US"/>
              <a:t>に対応した</a:t>
            </a:r>
            <a:r>
              <a:rPr lang="en-US" altLang="ja-JP" dirty="0"/>
              <a:t>.</a:t>
            </a:r>
            <a:r>
              <a:rPr lang="en-US" altLang="ja-JP" dirty="0" err="1"/>
              <a:t>tex</a:t>
            </a:r>
            <a:r>
              <a:rPr lang="ja-JP" altLang="en-US"/>
              <a:t>ファイルをリアルタイムに</a:t>
            </a:r>
            <a:r>
              <a:rPr lang="en-US" altLang="ja-JP" dirty="0"/>
              <a:t>.pdf</a:t>
            </a:r>
            <a:r>
              <a:rPr lang="ja-JP" altLang="en-US"/>
              <a:t>に変換し、プレビューするコンテナを作った。</a:t>
            </a:r>
            <a:r>
              <a:rPr lang="ja-JP" altLang="en-US" sz="100"/>
              <a:t> </a:t>
            </a:r>
            <a:endParaRPr lang="en-US" altLang="ja-JP" sz="100" dirty="0"/>
          </a:p>
          <a:p>
            <a:r>
              <a:rPr kumimoji="1" lang="ja-JP" altLang="en-US"/>
              <a:t>日本語ドキュメントを整備して、誰でも使えるようにした。</a:t>
            </a:r>
            <a:endParaRPr kumimoji="1" lang="en-US" altLang="ja-JP" dirty="0"/>
          </a:p>
          <a:p>
            <a:r>
              <a:rPr lang="en-US" altLang="ja-JP" dirty="0"/>
              <a:t>MIT</a:t>
            </a:r>
            <a:r>
              <a:rPr lang="ja-JP" altLang="en-US"/>
              <a:t>ライセンスで公開した。</a:t>
            </a:r>
            <a:endParaRPr kumimoji="1" lang="ja-JP" altLang="en-US"/>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4137384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en-US" altLang="ja-JP" dirty="0" err="1"/>
              <a:t>TeX</a:t>
            </a:r>
            <a:r>
              <a:rPr kumimoji="1" lang="ja-JP" altLang="en-US"/>
              <a:t>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lstStyle/>
          <a:p>
            <a:r>
              <a:rPr lang="en-US" altLang="ja-JP" dirty="0"/>
              <a:t>docker-compose</a:t>
            </a:r>
            <a:r>
              <a:rPr lang="ja-JP" altLang="en-US"/>
              <a:t>を利用して、</a:t>
            </a:r>
            <a:r>
              <a:rPr lang="en-US" altLang="ja-JP" dirty="0" err="1"/>
              <a:t>XeTeX</a:t>
            </a:r>
            <a:r>
              <a:rPr lang="en-US" altLang="ja-JP" dirty="0"/>
              <a:t>(</a:t>
            </a:r>
            <a:r>
              <a:rPr lang="en-US" altLang="ja-JP" dirty="0" err="1"/>
              <a:t>XeLaTeX</a:t>
            </a:r>
            <a:r>
              <a:rPr lang="en-US" altLang="ja-JP" dirty="0"/>
              <a:t>)</a:t>
            </a:r>
            <a:r>
              <a:rPr lang="ja-JP" altLang="en-US"/>
              <a:t>に対応した</a:t>
            </a:r>
            <a:r>
              <a:rPr lang="en-US" altLang="ja-JP" dirty="0"/>
              <a:t>.</a:t>
            </a:r>
            <a:r>
              <a:rPr lang="en-US" altLang="ja-JP" dirty="0" err="1"/>
              <a:t>tex</a:t>
            </a:r>
            <a:r>
              <a:rPr lang="ja-JP" altLang="en-US"/>
              <a:t>ファイルをリアルタイムに</a:t>
            </a:r>
            <a:r>
              <a:rPr lang="en-US" altLang="ja-JP" dirty="0"/>
              <a:t>.pdf</a:t>
            </a:r>
            <a:r>
              <a:rPr lang="ja-JP" altLang="en-US"/>
              <a:t>に変換し、プレビューするコンテナを作った。</a:t>
            </a:r>
            <a:r>
              <a:rPr lang="ja-JP" altLang="en-US" sz="100"/>
              <a:t> </a:t>
            </a:r>
            <a:endParaRPr lang="en-US" altLang="ja-JP" sz="100" dirty="0"/>
          </a:p>
          <a:p>
            <a:r>
              <a:rPr kumimoji="1" lang="ja-JP" altLang="en-US"/>
              <a:t>日本語ドキュメントを整備して、誰でも使えるようにした。</a:t>
            </a:r>
            <a:endParaRPr kumimoji="1" lang="en-US" altLang="ja-JP" dirty="0"/>
          </a:p>
          <a:p>
            <a:r>
              <a:rPr lang="en-US" altLang="ja-JP" dirty="0"/>
              <a:t>MIT</a:t>
            </a:r>
            <a:r>
              <a:rPr lang="ja-JP" altLang="en-US"/>
              <a:t>ライセンスで公開した。</a:t>
            </a:r>
            <a:endParaRPr kumimoji="1" lang="ja-JP" altLang="en-US"/>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pic>
        <p:nvPicPr>
          <p:cNvPr id="5" name="図 4">
            <a:extLst>
              <a:ext uri="{FF2B5EF4-FFF2-40B4-BE49-F238E27FC236}">
                <a16:creationId xmlns:a16="http://schemas.microsoft.com/office/drawing/2014/main" id="{7BE07B54-1B77-8247-A5AC-D010B2AC4E8B}"/>
              </a:ext>
            </a:extLst>
          </p:cNvPr>
          <p:cNvPicPr>
            <a:picLocks noChangeAspect="1"/>
          </p:cNvPicPr>
          <p:nvPr/>
        </p:nvPicPr>
        <p:blipFill>
          <a:blip r:embed="rId2"/>
          <a:stretch>
            <a:fillRect/>
          </a:stretch>
        </p:blipFill>
        <p:spPr>
          <a:xfrm>
            <a:off x="0" y="571500"/>
            <a:ext cx="9144000" cy="5715000"/>
          </a:xfrm>
          <a:prstGeom prst="rect">
            <a:avLst/>
          </a:prstGeom>
        </p:spPr>
      </p:pic>
    </p:spTree>
    <p:extLst>
      <p:ext uri="{BB962C8B-B14F-4D97-AF65-F5344CB8AC3E}">
        <p14:creationId xmlns:p14="http://schemas.microsoft.com/office/powerpoint/2010/main" val="36014633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en-US" altLang="ja-JP" dirty="0" err="1"/>
              <a:t>TeX</a:t>
            </a:r>
            <a:r>
              <a:rPr kumimoji="1" lang="ja-JP" altLang="en-US"/>
              <a:t>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lstStyle/>
          <a:p>
            <a:r>
              <a:rPr lang="en-US" altLang="ja-JP" dirty="0"/>
              <a:t>docker-compose</a:t>
            </a:r>
            <a:r>
              <a:rPr lang="ja-JP" altLang="en-US"/>
              <a:t>を利用して、</a:t>
            </a:r>
            <a:r>
              <a:rPr lang="en-US" altLang="ja-JP" dirty="0" err="1"/>
              <a:t>XeTeX</a:t>
            </a:r>
            <a:r>
              <a:rPr lang="en-US" altLang="ja-JP" dirty="0"/>
              <a:t>(</a:t>
            </a:r>
            <a:r>
              <a:rPr lang="en-US" altLang="ja-JP" dirty="0" err="1"/>
              <a:t>XeLaTeX</a:t>
            </a:r>
            <a:r>
              <a:rPr lang="en-US" altLang="ja-JP" dirty="0"/>
              <a:t>)</a:t>
            </a:r>
            <a:r>
              <a:rPr lang="ja-JP" altLang="en-US"/>
              <a:t>に対応した</a:t>
            </a:r>
            <a:r>
              <a:rPr lang="en-US" altLang="ja-JP" dirty="0"/>
              <a:t>.</a:t>
            </a:r>
            <a:r>
              <a:rPr lang="en-US" altLang="ja-JP" dirty="0" err="1"/>
              <a:t>tex</a:t>
            </a:r>
            <a:r>
              <a:rPr lang="ja-JP" altLang="en-US"/>
              <a:t>ファイルをリアルタイムに</a:t>
            </a:r>
            <a:r>
              <a:rPr lang="en-US" altLang="ja-JP" dirty="0"/>
              <a:t>.pdf</a:t>
            </a:r>
            <a:r>
              <a:rPr lang="ja-JP" altLang="en-US"/>
              <a:t>に変換し、プレビューするコンテナを作った。</a:t>
            </a:r>
            <a:r>
              <a:rPr lang="ja-JP" altLang="en-US" sz="100"/>
              <a:t> </a:t>
            </a:r>
            <a:endParaRPr lang="en-US" altLang="ja-JP" sz="100" dirty="0"/>
          </a:p>
          <a:p>
            <a:r>
              <a:rPr kumimoji="1" lang="ja-JP" altLang="en-US"/>
              <a:t>日本語ドキュメントを整備して、誰でも使えるようにした。</a:t>
            </a:r>
            <a:endParaRPr kumimoji="1" lang="en-US" altLang="ja-JP" dirty="0"/>
          </a:p>
          <a:p>
            <a:r>
              <a:rPr lang="en-US" altLang="ja-JP" dirty="0"/>
              <a:t>MIT</a:t>
            </a:r>
            <a:r>
              <a:rPr lang="ja-JP" altLang="en-US"/>
              <a:t>ライセンスで公開した。</a:t>
            </a:r>
            <a:endParaRPr kumimoji="1" lang="ja-JP" altLang="en-US"/>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pic>
        <p:nvPicPr>
          <p:cNvPr id="6" name="図 5">
            <a:extLst>
              <a:ext uri="{FF2B5EF4-FFF2-40B4-BE49-F238E27FC236}">
                <a16:creationId xmlns:a16="http://schemas.microsoft.com/office/drawing/2014/main" id="{6BCF7F6D-90CB-014B-9575-38FF2F00B61A}"/>
              </a:ext>
            </a:extLst>
          </p:cNvPr>
          <p:cNvPicPr>
            <a:picLocks noChangeAspect="1"/>
          </p:cNvPicPr>
          <p:nvPr/>
        </p:nvPicPr>
        <p:blipFill>
          <a:blip r:embed="rId2"/>
          <a:stretch>
            <a:fillRect/>
          </a:stretch>
        </p:blipFill>
        <p:spPr>
          <a:xfrm>
            <a:off x="0" y="681037"/>
            <a:ext cx="9144000" cy="5715000"/>
          </a:xfrm>
          <a:prstGeom prst="rect">
            <a:avLst/>
          </a:prstGeom>
        </p:spPr>
      </p:pic>
    </p:spTree>
    <p:extLst>
      <p:ext uri="{BB962C8B-B14F-4D97-AF65-F5344CB8AC3E}">
        <p14:creationId xmlns:p14="http://schemas.microsoft.com/office/powerpoint/2010/main" val="713100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ja-JP" altLang="en-US"/>
              <a:t>強化学習の話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normAutofit/>
          </a:bodyPr>
          <a:lstStyle/>
          <a:p>
            <a:pPr>
              <a:lnSpc>
                <a:spcPct val="100000"/>
              </a:lnSpc>
            </a:pPr>
            <a:r>
              <a:rPr kumimoji="1" lang="ja-JP" altLang="en-US" sz="2400"/>
              <a:t>菊地先生のプログラミング応用の授業で三目並べの</a:t>
            </a:r>
            <a:br>
              <a:rPr kumimoji="1" lang="en-US" altLang="ja-JP" sz="2400" dirty="0"/>
            </a:br>
            <a:r>
              <a:rPr kumimoji="1" lang="ja-JP" altLang="en-US" sz="2400"/>
              <a:t>ボットを作る課題が出た</a:t>
            </a:r>
            <a:endParaRPr kumimoji="1" lang="en-US" altLang="ja-JP" sz="2400" dirty="0"/>
          </a:p>
          <a:p>
            <a:pPr>
              <a:lnSpc>
                <a:spcPct val="100000"/>
              </a:lnSpc>
            </a:pPr>
            <a:r>
              <a:rPr lang="ja-JP" altLang="en-US" sz="2400"/>
              <a:t>せっかくなので、評価関数をイジって最弱のプレイ</a:t>
            </a:r>
            <a:br>
              <a:rPr lang="en-US" altLang="ja-JP" sz="2400" dirty="0"/>
            </a:br>
            <a:r>
              <a:rPr lang="ja-JP" altLang="en-US" sz="2400"/>
              <a:t>ヤーのロジックを強化学習させて錬成することにした</a:t>
            </a:r>
            <a:endParaRPr lang="en-US" altLang="ja-JP" sz="2400" dirty="0"/>
          </a:p>
          <a:p>
            <a:pPr>
              <a:lnSpc>
                <a:spcPct val="150000"/>
              </a:lnSpc>
            </a:pPr>
            <a:r>
              <a:rPr lang="ja-JP" altLang="en-US" sz="2400"/>
              <a:t>一応めっちゃ弱いプレイヤーを作ることができた</a:t>
            </a:r>
            <a:endParaRPr lang="en-US" altLang="ja-JP" sz="2400" dirty="0"/>
          </a:p>
          <a:p>
            <a:pPr>
              <a:lnSpc>
                <a:spcPct val="150000"/>
              </a:lnSpc>
            </a:pPr>
            <a:r>
              <a:rPr lang="ja-JP" altLang="en-US" sz="2400"/>
              <a:t>乱数の生成が微妙で、学習がすごく偏った</a:t>
            </a:r>
            <a:endParaRPr lang="en-US" altLang="ja-JP" sz="2400" dirty="0"/>
          </a:p>
          <a:p>
            <a:pPr lvl="1">
              <a:lnSpc>
                <a:spcPct val="150000"/>
              </a:lnSpc>
            </a:pPr>
            <a:r>
              <a:rPr kumimoji="1" lang="en-US" altLang="ja-JP" sz="4400" b="1" dirty="0"/>
              <a:t>**</a:t>
            </a:r>
            <a:r>
              <a:rPr kumimoji="1" lang="ja-JP" altLang="en-US" sz="4400" b="1"/>
              <a:t>未解決</a:t>
            </a:r>
            <a:r>
              <a:rPr kumimoji="1" lang="en-US" altLang="ja-JP" sz="4400" b="1" dirty="0"/>
              <a:t>**</a:t>
            </a:r>
            <a:endParaRPr kumimoji="1" lang="ja-JP" altLang="en-US" sz="4400" b="1"/>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2330148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ja-JP" altLang="en-US"/>
              <a:t>強化学習の話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normAutofit/>
          </a:bodyPr>
          <a:lstStyle/>
          <a:p>
            <a:pPr>
              <a:lnSpc>
                <a:spcPct val="100000"/>
              </a:lnSpc>
            </a:pPr>
            <a:r>
              <a:rPr kumimoji="1" lang="ja-JP" altLang="en-US" sz="2400"/>
              <a:t>菊地先生のプログラミング応用の授業で三目並べの</a:t>
            </a:r>
            <a:br>
              <a:rPr kumimoji="1" lang="en-US" altLang="ja-JP" sz="2400" dirty="0"/>
            </a:br>
            <a:r>
              <a:rPr kumimoji="1" lang="ja-JP" altLang="en-US" sz="2400"/>
              <a:t>ボットを作る課題が出た</a:t>
            </a:r>
            <a:endParaRPr kumimoji="1" lang="en-US" altLang="ja-JP" sz="2400" dirty="0"/>
          </a:p>
          <a:p>
            <a:pPr>
              <a:lnSpc>
                <a:spcPct val="100000"/>
              </a:lnSpc>
            </a:pPr>
            <a:r>
              <a:rPr lang="ja-JP" altLang="en-US" sz="2400"/>
              <a:t>せっかくなので、評価関数をイジって最弱のプレイ</a:t>
            </a:r>
            <a:br>
              <a:rPr lang="en-US" altLang="ja-JP" sz="2400" dirty="0"/>
            </a:br>
            <a:r>
              <a:rPr lang="ja-JP" altLang="en-US" sz="2400"/>
              <a:t>ヤーのロジックを強化学習させて錬成することにした</a:t>
            </a:r>
            <a:endParaRPr lang="en-US" altLang="ja-JP" sz="2400" dirty="0"/>
          </a:p>
          <a:p>
            <a:pPr>
              <a:lnSpc>
                <a:spcPct val="150000"/>
              </a:lnSpc>
            </a:pPr>
            <a:r>
              <a:rPr lang="ja-JP" altLang="en-US" sz="2400"/>
              <a:t>一応めっちゃ弱いプレイヤーを作ることができた</a:t>
            </a:r>
            <a:endParaRPr lang="en-US" altLang="ja-JP" sz="2400" dirty="0"/>
          </a:p>
          <a:p>
            <a:pPr>
              <a:lnSpc>
                <a:spcPct val="150000"/>
              </a:lnSpc>
            </a:pPr>
            <a:r>
              <a:rPr lang="ja-JP" altLang="en-US" sz="2400"/>
              <a:t>乱数の生成が微妙で、学習がすごく偏った</a:t>
            </a:r>
            <a:endParaRPr lang="en-US" altLang="ja-JP" sz="2400" dirty="0"/>
          </a:p>
          <a:p>
            <a:pPr lvl="1">
              <a:lnSpc>
                <a:spcPct val="150000"/>
              </a:lnSpc>
            </a:pPr>
            <a:r>
              <a:rPr kumimoji="1" lang="en-US" altLang="ja-JP" sz="4400" b="1" dirty="0"/>
              <a:t>**</a:t>
            </a:r>
            <a:r>
              <a:rPr kumimoji="1" lang="ja-JP" altLang="en-US" sz="4400" b="1"/>
              <a:t>未解決</a:t>
            </a:r>
            <a:r>
              <a:rPr kumimoji="1" lang="en-US" altLang="ja-JP" sz="4400" b="1" dirty="0"/>
              <a:t>**</a:t>
            </a:r>
            <a:endParaRPr kumimoji="1" lang="ja-JP" altLang="en-US" sz="4400" b="1"/>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pic>
        <p:nvPicPr>
          <p:cNvPr id="5" name="図 4">
            <a:extLst>
              <a:ext uri="{FF2B5EF4-FFF2-40B4-BE49-F238E27FC236}">
                <a16:creationId xmlns:a16="http://schemas.microsoft.com/office/drawing/2014/main" id="{8548A714-C8D3-B847-9A37-CB2357C73E10}"/>
              </a:ext>
            </a:extLst>
          </p:cNvPr>
          <p:cNvPicPr>
            <a:picLocks noChangeAspect="1"/>
          </p:cNvPicPr>
          <p:nvPr/>
        </p:nvPicPr>
        <p:blipFill>
          <a:blip r:embed="rId2"/>
          <a:stretch>
            <a:fillRect/>
          </a:stretch>
        </p:blipFill>
        <p:spPr>
          <a:xfrm>
            <a:off x="0" y="571500"/>
            <a:ext cx="9144000" cy="5715000"/>
          </a:xfrm>
          <a:prstGeom prst="rect">
            <a:avLst/>
          </a:prstGeom>
        </p:spPr>
      </p:pic>
    </p:spTree>
    <p:extLst>
      <p:ext uri="{BB962C8B-B14F-4D97-AF65-F5344CB8AC3E}">
        <p14:creationId xmlns:p14="http://schemas.microsoft.com/office/powerpoint/2010/main" val="1848606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AF6B81-8BDF-CC4A-900D-0BB00A16E45D}"/>
              </a:ext>
            </a:extLst>
          </p:cNvPr>
          <p:cNvSpPr>
            <a:spLocks noGrp="1"/>
          </p:cNvSpPr>
          <p:nvPr>
            <p:ph type="title"/>
          </p:nvPr>
        </p:nvSpPr>
        <p:spPr/>
        <p:txBody>
          <a:bodyPr/>
          <a:lstStyle/>
          <a:p>
            <a:r>
              <a:rPr kumimoji="1" lang="ja-JP" altLang="en-US"/>
              <a:t>この授業の目的</a:t>
            </a:r>
          </a:p>
        </p:txBody>
      </p:sp>
      <p:sp>
        <p:nvSpPr>
          <p:cNvPr id="3" name="コンテンツ プレースホルダー 2">
            <a:extLst>
              <a:ext uri="{FF2B5EF4-FFF2-40B4-BE49-F238E27FC236}">
                <a16:creationId xmlns:a16="http://schemas.microsoft.com/office/drawing/2014/main" id="{54D4C2FB-96DD-A446-8DB1-E32D13776012}"/>
              </a:ext>
            </a:extLst>
          </p:cNvPr>
          <p:cNvSpPr>
            <a:spLocks noGrp="1"/>
          </p:cNvSpPr>
          <p:nvPr>
            <p:ph idx="1"/>
          </p:nvPr>
        </p:nvSpPr>
        <p:spPr/>
        <p:txBody>
          <a:bodyPr anchor="ctr">
            <a:normAutofit/>
          </a:bodyPr>
          <a:lstStyle/>
          <a:p>
            <a:pPr marL="0" indent="0">
              <a:lnSpc>
                <a:spcPct val="100000"/>
              </a:lnSpc>
              <a:buNone/>
            </a:pPr>
            <a:r>
              <a:rPr lang="ja-JP" altLang="en-US"/>
              <a:t>テーマの目的を把握し，準備すべき事柄を認識し，発生した問題点に対し，自分の専門性を活かしながら，かつ他の専門技術とコミュニケーションを取りながら，解決に向けての創意・工夫を行うことによりエンジニアリングデザイン能力やチームワーク力を身につける。</a:t>
            </a:r>
            <a:endParaRPr lang="en-US" altLang="ja-JP" dirty="0"/>
          </a:p>
        </p:txBody>
      </p:sp>
      <p:sp>
        <p:nvSpPr>
          <p:cNvPr id="4" name="フッター プレースホルダー 3">
            <a:extLst>
              <a:ext uri="{FF2B5EF4-FFF2-40B4-BE49-F238E27FC236}">
                <a16:creationId xmlns:a16="http://schemas.microsoft.com/office/drawing/2014/main" id="{77D08C1D-C559-1042-ACB7-8E29E251F07F}"/>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399006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ja-JP" altLang="en-US"/>
              <a:t>強化学習の話</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chor="ctr">
            <a:normAutofit/>
          </a:bodyPr>
          <a:lstStyle/>
          <a:p>
            <a:pPr marL="0" indent="0" algn="ctr">
              <a:lnSpc>
                <a:spcPct val="100000"/>
              </a:lnSpc>
              <a:buNone/>
            </a:pPr>
            <a:r>
              <a:rPr kumimoji="1" lang="ja-JP" altLang="en-US" sz="1800" b="1"/>
              <a:t>あと、この前の</a:t>
            </a:r>
            <a:r>
              <a:rPr kumimoji="1" lang="en-US" altLang="ja-JP" sz="1800" b="1" dirty="0"/>
              <a:t>10</a:t>
            </a:r>
            <a:r>
              <a:rPr kumimoji="1" lang="ja-JP" altLang="en-US" sz="1800" b="1"/>
              <a:t>回じゃんけんの課題も強化学習</a:t>
            </a:r>
            <a:r>
              <a:rPr kumimoji="1" lang="en-US" altLang="ja-JP" sz="1800" b="1" dirty="0"/>
              <a:t>(</a:t>
            </a:r>
            <a:r>
              <a:rPr kumimoji="1" lang="ja-JP" altLang="en-US" sz="1800" b="1"/>
              <a:t>っぽい何か</a:t>
            </a:r>
            <a:r>
              <a:rPr kumimoji="1" lang="en-US" altLang="ja-JP" sz="1800" b="1" dirty="0"/>
              <a:t>)</a:t>
            </a:r>
            <a:r>
              <a:rPr kumimoji="1" lang="ja-JP" altLang="en-US" sz="1800" b="1"/>
              <a:t>使いました</a:t>
            </a:r>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24741524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ja-JP" altLang="en-US"/>
              <a:t>参考</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ormAutofit/>
          </a:bodyPr>
          <a:lstStyle/>
          <a:p>
            <a:r>
              <a:rPr lang="en-US" altLang="ja-JP" sz="2000" dirty="0"/>
              <a:t>Collaborative deep learning for recommender systems</a:t>
            </a:r>
          </a:p>
          <a:p>
            <a:pPr lvl="1"/>
            <a:r>
              <a:rPr lang="en-US" altLang="ja-JP" sz="1800" dirty="0">
                <a:hlinkClick r:id="rId2"/>
              </a:rPr>
              <a:t>https://arxiv.org/pdf/1409.2944.pdf</a:t>
            </a:r>
            <a:endParaRPr lang="en-US" altLang="ja-JP" sz="1800" dirty="0"/>
          </a:p>
          <a:p>
            <a:r>
              <a:rPr lang="en-US" altLang="ja-JP" sz="2000" dirty="0"/>
              <a:t>Collaborative Topic Regression with Social Matrix Factorization for Recommendation Systems</a:t>
            </a:r>
          </a:p>
          <a:p>
            <a:pPr lvl="1"/>
            <a:r>
              <a:rPr lang="en-US" altLang="ja-JP" sz="1800" dirty="0">
                <a:hlinkClick r:id="rId3"/>
              </a:rPr>
              <a:t>https://icml.cc/2012/papers/407.pdf</a:t>
            </a:r>
            <a:endParaRPr lang="en-US" altLang="ja-JP" sz="1800" dirty="0"/>
          </a:p>
          <a:p>
            <a:r>
              <a:rPr lang="ja-JP" altLang="en-US" sz="2000"/>
              <a:t>潜在トピックを利用した協調フィルタリングにおけるトピック情報源の違いに関する分析</a:t>
            </a:r>
            <a:endParaRPr lang="en-US" altLang="ja-JP" sz="2000" dirty="0"/>
          </a:p>
          <a:p>
            <a:pPr lvl="1"/>
            <a:r>
              <a:rPr lang="en-US" altLang="ja-JP" sz="1600" dirty="0">
                <a:hlinkClick r:id="rId4"/>
              </a:rPr>
              <a:t>https://ipsj.ixsq.nii.ac.jp/ej/?action=pages_view_main&amp;active_action=repository_view_main_item_detail&amp;item_id=146090&amp;item_no=1&amp;page_id=13&amp;block_id=8</a:t>
            </a:r>
            <a:endParaRPr lang="en-US" altLang="ja-JP" sz="1600" dirty="0"/>
          </a:p>
          <a:p>
            <a:r>
              <a:rPr lang="en-US" altLang="ja-JP" sz="2000" dirty="0" err="1"/>
              <a:t>Y.Koren</a:t>
            </a:r>
            <a:r>
              <a:rPr lang="en-US" altLang="ja-JP" sz="2000" dirty="0"/>
              <a:t>, R.M. Bell and </a:t>
            </a:r>
            <a:r>
              <a:rPr lang="en-US" altLang="ja-JP" sz="2000" dirty="0" err="1"/>
              <a:t>C.Volinsky</a:t>
            </a:r>
            <a:r>
              <a:rPr lang="en-US" altLang="ja-JP" sz="2000" dirty="0"/>
              <a:t>, </a:t>
            </a:r>
            <a:r>
              <a:rPr lang="en-US" altLang="ja-JP" sz="2000"/>
              <a:t>Matrix Factorization </a:t>
            </a:r>
            <a:r>
              <a:rPr lang="en-US" altLang="ja-JP" sz="2000" dirty="0"/>
              <a:t>Techniques for Recommender Systems, Computer, 42(8):30-37, 2009.</a:t>
            </a:r>
          </a:p>
          <a:p>
            <a:pPr lvl="1"/>
            <a:r>
              <a:rPr lang="en-US" altLang="ja-JP" sz="1600" dirty="0">
                <a:hlinkClick r:id="rId5"/>
              </a:rPr>
              <a:t>https://datajobs.com/data-science-repo/Recommender-Systems-[Netflix].pdf</a:t>
            </a:r>
            <a:endParaRPr lang="en-US" altLang="ja-JP" sz="1600" dirty="0"/>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713534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DA0245-ECDE-7C4D-BF16-DF8ACD1E7213}"/>
              </a:ext>
            </a:extLst>
          </p:cNvPr>
          <p:cNvSpPr>
            <a:spLocks noGrp="1"/>
          </p:cNvSpPr>
          <p:nvPr>
            <p:ph type="title"/>
          </p:nvPr>
        </p:nvSpPr>
        <p:spPr/>
        <p:txBody>
          <a:bodyPr/>
          <a:lstStyle/>
          <a:p>
            <a:r>
              <a:rPr kumimoji="1" lang="ja-JP" altLang="en-US"/>
              <a:t>参考</a:t>
            </a:r>
          </a:p>
        </p:txBody>
      </p:sp>
      <p:sp>
        <p:nvSpPr>
          <p:cNvPr id="3" name="コンテンツ プレースホルダー 2">
            <a:extLst>
              <a:ext uri="{FF2B5EF4-FFF2-40B4-BE49-F238E27FC236}">
                <a16:creationId xmlns:a16="http://schemas.microsoft.com/office/drawing/2014/main" id="{F4DD0E31-012F-3948-BA01-CFAD11EDD3D1}"/>
              </a:ext>
            </a:extLst>
          </p:cNvPr>
          <p:cNvSpPr>
            <a:spLocks noGrp="1"/>
          </p:cNvSpPr>
          <p:nvPr>
            <p:ph idx="1"/>
          </p:nvPr>
        </p:nvSpPr>
        <p:spPr/>
        <p:txBody>
          <a:bodyPr>
            <a:normAutofit/>
          </a:bodyPr>
          <a:lstStyle/>
          <a:p>
            <a:r>
              <a:rPr lang="en-US" altLang="ja-JP" sz="1800" dirty="0">
                <a:hlinkClick r:id="rId2"/>
              </a:rPr>
              <a:t>https://openbook4.me/projects/238/sections/1474</a:t>
            </a:r>
            <a:endParaRPr lang="en-US" altLang="ja-JP" sz="1800" dirty="0"/>
          </a:p>
          <a:p>
            <a:r>
              <a:rPr lang="en-US" altLang="ja-JP" sz="1800" dirty="0">
                <a:hlinkClick r:id="rId3"/>
              </a:rPr>
              <a:t>https://techplay.jp/column/248</a:t>
            </a:r>
          </a:p>
          <a:p>
            <a:r>
              <a:rPr lang="en-US" altLang="ja-JP" sz="1800" dirty="0">
                <a:hlinkClick r:id="rId3"/>
              </a:rPr>
              <a:t>https://repose.hatenadiary.jp/entry/20150531/1433004688</a:t>
            </a:r>
            <a:endParaRPr lang="en-US" altLang="ja-JP" sz="1800" dirty="0"/>
          </a:p>
          <a:p>
            <a:r>
              <a:rPr lang="en-US" altLang="ja-JP" sz="1800" dirty="0">
                <a:hlinkClick r:id="rId4"/>
              </a:rPr>
              <a:t>https://ocoshite.me/how-to-make-a-good-presentation</a:t>
            </a:r>
            <a:endParaRPr lang="en-US" altLang="ja-JP" sz="1800" dirty="0"/>
          </a:p>
          <a:p>
            <a:r>
              <a:rPr lang="en-US" altLang="ja-JP" sz="1800" dirty="0">
                <a:hlinkClick r:id="rId5"/>
              </a:rPr>
              <a:t>https://syllabus.kosen-k.go.jp/Pages/PublicSyllabus?school_id=32&amp;department_id=14&amp;subject_id=0110&amp;year=2016&amp;lang=ja</a:t>
            </a:r>
            <a:endParaRPr lang="en-US" altLang="ja-JP" sz="1800" dirty="0"/>
          </a:p>
          <a:p>
            <a:r>
              <a:rPr lang="en-US" altLang="ja-JP" sz="1800" dirty="0">
                <a:hlinkClick r:id="rId6"/>
              </a:rPr>
              <a:t>https://qiita.com/ysekky/items/c81ff24da0390a74fc6c</a:t>
            </a:r>
            <a:endParaRPr lang="en-US" altLang="ja-JP" sz="1800" dirty="0"/>
          </a:p>
          <a:p>
            <a:endParaRPr lang="en-US" altLang="ja-JP" sz="1800" dirty="0"/>
          </a:p>
        </p:txBody>
      </p:sp>
      <p:sp>
        <p:nvSpPr>
          <p:cNvPr id="4" name="フッター プレースホルダー 3">
            <a:extLst>
              <a:ext uri="{FF2B5EF4-FFF2-40B4-BE49-F238E27FC236}">
                <a16:creationId xmlns:a16="http://schemas.microsoft.com/office/drawing/2014/main" id="{9D10F045-0B5F-D148-A5FF-4C590CCA467D}"/>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159666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AF6B81-8BDF-CC4A-900D-0BB00A16E45D}"/>
              </a:ext>
            </a:extLst>
          </p:cNvPr>
          <p:cNvSpPr>
            <a:spLocks noGrp="1"/>
          </p:cNvSpPr>
          <p:nvPr>
            <p:ph type="title"/>
          </p:nvPr>
        </p:nvSpPr>
        <p:spPr/>
        <p:txBody>
          <a:bodyPr/>
          <a:lstStyle/>
          <a:p>
            <a:r>
              <a:rPr kumimoji="1" lang="ja-JP" altLang="en-US"/>
              <a:t>この授業の目的</a:t>
            </a:r>
          </a:p>
        </p:txBody>
      </p:sp>
      <p:sp>
        <p:nvSpPr>
          <p:cNvPr id="3" name="コンテンツ プレースホルダー 2">
            <a:extLst>
              <a:ext uri="{FF2B5EF4-FFF2-40B4-BE49-F238E27FC236}">
                <a16:creationId xmlns:a16="http://schemas.microsoft.com/office/drawing/2014/main" id="{54D4C2FB-96DD-A446-8DB1-E32D13776012}"/>
              </a:ext>
            </a:extLst>
          </p:cNvPr>
          <p:cNvSpPr>
            <a:spLocks noGrp="1"/>
          </p:cNvSpPr>
          <p:nvPr>
            <p:ph idx="1"/>
          </p:nvPr>
        </p:nvSpPr>
        <p:spPr/>
        <p:txBody>
          <a:bodyPr anchor="ctr">
            <a:normAutofit/>
          </a:bodyPr>
          <a:lstStyle/>
          <a:p>
            <a:pPr marL="0" indent="0">
              <a:lnSpc>
                <a:spcPct val="100000"/>
              </a:lnSpc>
              <a:buNone/>
            </a:pPr>
            <a:r>
              <a:rPr lang="ja-JP" altLang="en-US" sz="2400"/>
              <a:t>私の解釈は↓</a:t>
            </a:r>
            <a:endParaRPr lang="en-US" altLang="ja-JP" sz="2400" dirty="0"/>
          </a:p>
          <a:p>
            <a:pPr marL="0" indent="0">
              <a:lnSpc>
                <a:spcPct val="100000"/>
              </a:lnSpc>
              <a:buNone/>
            </a:pPr>
            <a:r>
              <a:rPr lang="ja-JP" altLang="en-US" sz="1050"/>
              <a:t> </a:t>
            </a:r>
            <a:endParaRPr lang="en-US" altLang="ja-JP" dirty="0"/>
          </a:p>
          <a:p>
            <a:pPr marL="514350" indent="-514350">
              <a:lnSpc>
                <a:spcPct val="100000"/>
              </a:lnSpc>
              <a:buAutoNum type="arabicPeriod"/>
            </a:pPr>
            <a:r>
              <a:rPr lang="ja-JP" altLang="en-US"/>
              <a:t>自分の勉強したことを使って問題解決をしてみましょう。</a:t>
            </a:r>
            <a:endParaRPr lang="en-US" altLang="ja-JP" dirty="0"/>
          </a:p>
          <a:p>
            <a:pPr marL="514350" indent="-514350">
              <a:lnSpc>
                <a:spcPct val="100000"/>
              </a:lnSpc>
              <a:buAutoNum type="arabicPeriod"/>
            </a:pPr>
            <a:r>
              <a:rPr lang="ja-JP" altLang="en-US"/>
              <a:t>他の専門技術</a:t>
            </a:r>
            <a:r>
              <a:rPr lang="en-US" altLang="ja-JP" dirty="0"/>
              <a:t>(</a:t>
            </a:r>
            <a:r>
              <a:rPr lang="ja-JP" altLang="en-US"/>
              <a:t>を学んだ人</a:t>
            </a:r>
            <a:r>
              <a:rPr lang="en-US" altLang="ja-JP" dirty="0"/>
              <a:t>)</a:t>
            </a:r>
            <a:r>
              <a:rPr lang="ja-JP" altLang="en-US"/>
              <a:t>とコミュニケーションを取って協力しましょう。</a:t>
            </a:r>
            <a:endParaRPr lang="en-US" altLang="ja-JP" dirty="0"/>
          </a:p>
          <a:p>
            <a:pPr marL="514350" indent="-514350">
              <a:lnSpc>
                <a:spcPct val="100000"/>
              </a:lnSpc>
              <a:buAutoNum type="arabicPeriod"/>
            </a:pPr>
            <a:r>
              <a:rPr lang="ja-JP" altLang="en-US"/>
              <a:t>手を動かしてエンジニアリングの基礎を身に着けましょう。</a:t>
            </a:r>
            <a:endParaRPr lang="en-US" altLang="ja-JP" sz="3200" dirty="0"/>
          </a:p>
        </p:txBody>
      </p:sp>
      <p:sp>
        <p:nvSpPr>
          <p:cNvPr id="4" name="フッター プレースホルダー 3">
            <a:extLst>
              <a:ext uri="{FF2B5EF4-FFF2-40B4-BE49-F238E27FC236}">
                <a16:creationId xmlns:a16="http://schemas.microsoft.com/office/drawing/2014/main" id="{77D08C1D-C559-1042-ACB7-8E29E251F07F}"/>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675285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AF6B81-8BDF-CC4A-900D-0BB00A16E45D}"/>
              </a:ext>
            </a:extLst>
          </p:cNvPr>
          <p:cNvSpPr>
            <a:spLocks noGrp="1"/>
          </p:cNvSpPr>
          <p:nvPr>
            <p:ph type="title"/>
          </p:nvPr>
        </p:nvSpPr>
        <p:spPr/>
        <p:txBody>
          <a:bodyPr/>
          <a:lstStyle/>
          <a:p>
            <a:r>
              <a:rPr kumimoji="1" lang="ja-JP" altLang="en-US"/>
              <a:t>この授業で私がやったこと</a:t>
            </a:r>
          </a:p>
        </p:txBody>
      </p:sp>
      <p:sp>
        <p:nvSpPr>
          <p:cNvPr id="3" name="コンテンツ プレースホルダー 2">
            <a:extLst>
              <a:ext uri="{FF2B5EF4-FFF2-40B4-BE49-F238E27FC236}">
                <a16:creationId xmlns:a16="http://schemas.microsoft.com/office/drawing/2014/main" id="{54D4C2FB-96DD-A446-8DB1-E32D13776012}"/>
              </a:ext>
            </a:extLst>
          </p:cNvPr>
          <p:cNvSpPr>
            <a:spLocks noGrp="1"/>
          </p:cNvSpPr>
          <p:nvPr>
            <p:ph idx="1"/>
          </p:nvPr>
        </p:nvSpPr>
        <p:spPr/>
        <p:txBody>
          <a:bodyPr anchor="ctr">
            <a:normAutofit/>
          </a:bodyPr>
          <a:lstStyle/>
          <a:p>
            <a:pPr>
              <a:lnSpc>
                <a:spcPct val="100000"/>
              </a:lnSpc>
            </a:pPr>
            <a:r>
              <a:rPr kumimoji="1" lang="ja-JP" altLang="en-US" sz="3200"/>
              <a:t>英語論文を読んだ</a:t>
            </a:r>
            <a:endParaRPr kumimoji="1" lang="en-US" altLang="ja-JP" sz="3200" dirty="0"/>
          </a:p>
          <a:p>
            <a:pPr marL="0" indent="0">
              <a:lnSpc>
                <a:spcPct val="100000"/>
              </a:lnSpc>
              <a:buNone/>
            </a:pPr>
            <a:r>
              <a:rPr kumimoji="1" lang="ja-JP" altLang="en-US" sz="1600"/>
              <a:t> </a:t>
            </a:r>
            <a:endParaRPr kumimoji="1" lang="en-US" altLang="ja-JP" sz="3200" dirty="0"/>
          </a:p>
          <a:p>
            <a:pPr>
              <a:lnSpc>
                <a:spcPct val="100000"/>
              </a:lnSpc>
            </a:pPr>
            <a:r>
              <a:rPr kumimoji="1" lang="en-US" altLang="ja-JP" sz="3200" dirty="0" err="1"/>
              <a:t>TeX</a:t>
            </a:r>
            <a:r>
              <a:rPr kumimoji="1" lang="ja-JP" altLang="en-US" sz="3200"/>
              <a:t>がバリバリ書けるように、</a:t>
            </a:r>
            <a:r>
              <a:rPr kumimoji="1" lang="en-US" altLang="ja-JP" sz="3200" dirty="0"/>
              <a:t>portable</a:t>
            </a:r>
            <a:r>
              <a:rPr kumimoji="1" lang="ja-JP" altLang="en-US" sz="3200"/>
              <a:t>で</a:t>
            </a:r>
            <a:r>
              <a:rPr lang="en-US" altLang="ja-JP" sz="3200" dirty="0"/>
              <a:t>disposable</a:t>
            </a:r>
            <a:r>
              <a:rPr kumimoji="1" lang="ja-JP" altLang="en-US" sz="3200"/>
              <a:t>な環境を</a:t>
            </a:r>
            <a:r>
              <a:rPr kumimoji="1" lang="en-US" altLang="ja-JP" sz="3200" dirty="0"/>
              <a:t>container </a:t>
            </a:r>
            <a:r>
              <a:rPr kumimoji="1" lang="en-US" altLang="ja-JP" sz="3200" dirty="0" err="1"/>
              <a:t>virtualizaiton</a:t>
            </a:r>
            <a:r>
              <a:rPr kumimoji="1" lang="ja-JP" altLang="en-US" sz="3200"/>
              <a:t>を用いて実装した</a:t>
            </a:r>
            <a:endParaRPr kumimoji="1" lang="en-US" altLang="ja-JP" sz="3200" dirty="0"/>
          </a:p>
          <a:p>
            <a:pPr marL="0" indent="0">
              <a:lnSpc>
                <a:spcPct val="100000"/>
              </a:lnSpc>
              <a:buNone/>
            </a:pPr>
            <a:r>
              <a:rPr kumimoji="1" lang="ja-JP" altLang="en-US" sz="1600"/>
              <a:t> </a:t>
            </a:r>
            <a:endParaRPr kumimoji="1" lang="en-US" altLang="ja-JP" sz="3200" dirty="0"/>
          </a:p>
          <a:p>
            <a:pPr>
              <a:lnSpc>
                <a:spcPct val="100000"/>
              </a:lnSpc>
            </a:pPr>
            <a:r>
              <a:rPr kumimoji="1" lang="ja-JP" altLang="en-US" sz="3200"/>
              <a:t>強化学習を用いて三目並べ最弱プレイヤーを実装した</a:t>
            </a:r>
          </a:p>
        </p:txBody>
      </p:sp>
      <p:sp>
        <p:nvSpPr>
          <p:cNvPr id="4" name="フッター プレースホルダー 3">
            <a:extLst>
              <a:ext uri="{FF2B5EF4-FFF2-40B4-BE49-F238E27FC236}">
                <a16:creationId xmlns:a16="http://schemas.microsoft.com/office/drawing/2014/main" id="{77D08C1D-C559-1042-ACB7-8E29E251F07F}"/>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1262170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AF6B81-8BDF-CC4A-900D-0BB00A16E45D}"/>
              </a:ext>
            </a:extLst>
          </p:cNvPr>
          <p:cNvSpPr>
            <a:spLocks noGrp="1"/>
          </p:cNvSpPr>
          <p:nvPr>
            <p:ph type="title"/>
          </p:nvPr>
        </p:nvSpPr>
        <p:spPr/>
        <p:txBody>
          <a:bodyPr/>
          <a:lstStyle/>
          <a:p>
            <a:r>
              <a:rPr kumimoji="1" lang="ja-JP" altLang="en-US"/>
              <a:t>今日話すこと</a:t>
            </a:r>
          </a:p>
        </p:txBody>
      </p:sp>
      <p:sp>
        <p:nvSpPr>
          <p:cNvPr id="3" name="コンテンツ プレースホルダー 2">
            <a:extLst>
              <a:ext uri="{FF2B5EF4-FFF2-40B4-BE49-F238E27FC236}">
                <a16:creationId xmlns:a16="http://schemas.microsoft.com/office/drawing/2014/main" id="{54D4C2FB-96DD-A446-8DB1-E32D13776012}"/>
              </a:ext>
            </a:extLst>
          </p:cNvPr>
          <p:cNvSpPr>
            <a:spLocks noGrp="1"/>
          </p:cNvSpPr>
          <p:nvPr>
            <p:ph idx="1"/>
          </p:nvPr>
        </p:nvSpPr>
        <p:spPr/>
        <p:txBody>
          <a:bodyPr anchor="ctr">
            <a:normAutofit/>
          </a:bodyPr>
          <a:lstStyle/>
          <a:p>
            <a:pPr>
              <a:lnSpc>
                <a:spcPct val="100000"/>
              </a:lnSpc>
            </a:pPr>
            <a:r>
              <a:rPr kumimoji="1" lang="ja-JP" altLang="en-US" sz="4400"/>
              <a:t>読んだ論文について</a:t>
            </a:r>
            <a:endParaRPr kumimoji="1" lang="en-US" altLang="ja-JP" sz="4400" dirty="0"/>
          </a:p>
          <a:p>
            <a:pPr marL="0" indent="0">
              <a:lnSpc>
                <a:spcPct val="100000"/>
              </a:lnSpc>
              <a:buNone/>
            </a:pPr>
            <a:endParaRPr kumimoji="1" lang="en-US" altLang="ja-JP" sz="4400" dirty="0"/>
          </a:p>
          <a:p>
            <a:pPr>
              <a:lnSpc>
                <a:spcPct val="100000"/>
              </a:lnSpc>
            </a:pPr>
            <a:r>
              <a:rPr kumimoji="1" lang="en-US" altLang="ja-JP" sz="2400" dirty="0" err="1"/>
              <a:t>TeX</a:t>
            </a:r>
            <a:r>
              <a:rPr kumimoji="1" lang="en-US" altLang="ja-JP" sz="2400" dirty="0"/>
              <a:t>: </a:t>
            </a:r>
            <a:r>
              <a:rPr kumimoji="1" lang="ja-JP" altLang="en-US" sz="2400"/>
              <a:t>ちょっと</a:t>
            </a:r>
            <a:endParaRPr kumimoji="1" lang="en-US" altLang="ja-JP" sz="2400" dirty="0"/>
          </a:p>
          <a:p>
            <a:pPr>
              <a:lnSpc>
                <a:spcPct val="100000"/>
              </a:lnSpc>
            </a:pPr>
            <a:r>
              <a:rPr lang="ja-JP" altLang="en-US" sz="2400"/>
              <a:t>強化学習</a:t>
            </a:r>
            <a:r>
              <a:rPr lang="en-US" altLang="ja-JP" sz="2400" dirty="0"/>
              <a:t>: </a:t>
            </a:r>
            <a:r>
              <a:rPr lang="ja-JP" altLang="en-US" sz="2400"/>
              <a:t>ちょっと</a:t>
            </a:r>
            <a:endParaRPr kumimoji="1" lang="ja-JP" altLang="en-US" sz="2400"/>
          </a:p>
        </p:txBody>
      </p:sp>
      <p:sp>
        <p:nvSpPr>
          <p:cNvPr id="4" name="フッター プレースホルダー 3">
            <a:extLst>
              <a:ext uri="{FF2B5EF4-FFF2-40B4-BE49-F238E27FC236}">
                <a16:creationId xmlns:a16="http://schemas.microsoft.com/office/drawing/2014/main" id="{77D08C1D-C559-1042-ACB7-8E29E251F07F}"/>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2211994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論文について</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ormAutofit/>
          </a:bodyPr>
          <a:lstStyle/>
          <a:p>
            <a:pPr marL="0" indent="0">
              <a:lnSpc>
                <a:spcPct val="150000"/>
              </a:lnSpc>
              <a:buNone/>
            </a:pPr>
            <a:r>
              <a:rPr lang="en-US" altLang="ja-JP" sz="2000" dirty="0" err="1"/>
              <a:t>BibTeX</a:t>
            </a:r>
            <a:endParaRPr lang="en-US" altLang="ja-JP" sz="2000" dirty="0"/>
          </a:p>
          <a:p>
            <a:pPr marL="0" indent="0">
              <a:lnSpc>
                <a:spcPct val="150000"/>
              </a:lnSpc>
              <a:buNone/>
            </a:pPr>
            <a:r>
              <a:rPr lang="en-US" altLang="ja-JP" sz="2000" dirty="0"/>
              <a:t>@</a:t>
            </a:r>
            <a:r>
              <a:rPr lang="en-US" altLang="ja-JP" sz="2000" dirty="0" err="1"/>
              <a:t>inproceedings</a:t>
            </a:r>
            <a:r>
              <a:rPr lang="en-US" altLang="ja-JP" sz="2000" dirty="0"/>
              <a:t>{wang2015collaborative,</a:t>
            </a:r>
          </a:p>
          <a:p>
            <a:pPr marL="0" indent="0">
              <a:lnSpc>
                <a:spcPct val="150000"/>
              </a:lnSpc>
              <a:buNone/>
            </a:pPr>
            <a:r>
              <a:rPr lang="en-US" altLang="ja-JP" sz="2000" dirty="0"/>
              <a:t>  title={Collaborative deep learning for recommender systems},</a:t>
            </a:r>
          </a:p>
          <a:p>
            <a:pPr marL="0" indent="0">
              <a:lnSpc>
                <a:spcPct val="150000"/>
              </a:lnSpc>
              <a:buNone/>
            </a:pPr>
            <a:r>
              <a:rPr lang="en-US" altLang="ja-JP" sz="2000" dirty="0"/>
              <a:t>  author={Wang, Hao and Wang, </a:t>
            </a:r>
            <a:r>
              <a:rPr lang="en-US" altLang="ja-JP" sz="2000" dirty="0" err="1"/>
              <a:t>Naiyan</a:t>
            </a:r>
            <a:r>
              <a:rPr lang="en-US" altLang="ja-JP" sz="2000" dirty="0"/>
              <a:t> and Yeung, </a:t>
            </a:r>
            <a:r>
              <a:rPr lang="en-US" altLang="ja-JP" sz="2000" dirty="0" err="1"/>
              <a:t>Dit</a:t>
            </a:r>
            <a:r>
              <a:rPr lang="en-US" altLang="ja-JP" sz="2000" dirty="0"/>
              <a:t>-Yan},</a:t>
            </a:r>
          </a:p>
          <a:p>
            <a:pPr marL="0" indent="0">
              <a:lnSpc>
                <a:spcPct val="150000"/>
              </a:lnSpc>
              <a:buNone/>
            </a:pPr>
            <a:r>
              <a:rPr lang="en-US" altLang="ja-JP" sz="2000" dirty="0"/>
              <a:t>  year={2015}</a:t>
            </a:r>
          </a:p>
          <a:p>
            <a:pPr marL="0" indent="0">
              <a:lnSpc>
                <a:spcPct val="150000"/>
              </a:lnSpc>
              <a:buNone/>
            </a:pPr>
            <a:r>
              <a:rPr lang="en-US" altLang="ja-JP" sz="2000" dirty="0"/>
              <a:t>}</a:t>
            </a:r>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4251258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論文の背景と課題</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lstStyle/>
          <a:p>
            <a:pPr marL="0" indent="0">
              <a:buNone/>
            </a:pPr>
            <a:r>
              <a:rPr kumimoji="1" lang="ja-JP" altLang="en-US"/>
              <a:t>今までの情報推薦</a:t>
            </a:r>
            <a:r>
              <a:rPr kumimoji="1" lang="en-US" altLang="ja-JP" dirty="0"/>
              <a:t>: Collaborative Filter (CF)</a:t>
            </a:r>
          </a:p>
          <a:p>
            <a:pPr marL="0" indent="0">
              <a:buNone/>
            </a:pPr>
            <a:r>
              <a:rPr lang="en-US" altLang="ja-JP" dirty="0"/>
              <a:t>e.g. Amazon</a:t>
            </a:r>
          </a:p>
          <a:p>
            <a:pPr marL="0" indent="0">
              <a:buNone/>
            </a:pPr>
            <a:endParaRPr lang="en-US" altLang="ja-JP" dirty="0"/>
          </a:p>
          <a:p>
            <a:pPr marL="0" indent="0">
              <a:buNone/>
            </a:pPr>
            <a:r>
              <a:rPr kumimoji="1" lang="ja-JP" altLang="en-US"/>
              <a:t>多くのユーザーと、多くのアイテム</a:t>
            </a:r>
            <a:endParaRPr kumimoji="1" lang="en-US" altLang="ja-JP" dirty="0"/>
          </a:p>
          <a:p>
            <a:pPr marL="0" indent="0">
              <a:buNone/>
            </a:pPr>
            <a:r>
              <a:rPr kumimoji="1" lang="ja-JP" altLang="en-US"/>
              <a:t>ユーザーのアイテムに対する評価を元に、類似するユーザーを集めて情報推薦を行う。</a:t>
            </a:r>
            <a:endParaRPr kumimoji="1" lang="en-US" altLang="ja-JP" dirty="0"/>
          </a:p>
          <a:p>
            <a:pPr marL="0" indent="0">
              <a:buNone/>
            </a:pPr>
            <a:endParaRPr lang="en-US" altLang="ja-JP" dirty="0"/>
          </a:p>
          <a:p>
            <a:pPr marL="0" indent="0">
              <a:buNone/>
            </a:pPr>
            <a:r>
              <a:rPr kumimoji="1" lang="ja-JP" altLang="en-US"/>
              <a:t>→なぜ</a:t>
            </a:r>
            <a:r>
              <a:rPr kumimoji="1" lang="en-US" altLang="ja-JP" dirty="0"/>
              <a:t>CF</a:t>
            </a:r>
            <a:r>
              <a:rPr kumimoji="1" lang="ja-JP" altLang="en-US"/>
              <a:t>では駄目なのか。</a:t>
            </a:r>
            <a:r>
              <a:rPr kumimoji="1" lang="en-US" altLang="ja-JP" dirty="0"/>
              <a:t>CF</a:t>
            </a:r>
            <a:r>
              <a:rPr kumimoji="1" lang="ja-JP" altLang="en-US"/>
              <a:t>って何</a:t>
            </a:r>
            <a:r>
              <a:rPr kumimoji="1" lang="en-US" altLang="ja-JP" dirty="0"/>
              <a:t>?</a:t>
            </a:r>
            <a:endParaRPr kumimoji="1" lang="ja-JP" altLang="en-US"/>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13530759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var/folders/tm/bq_vqgwx1ll0hr87fd9qyt5r0000gn/T/com.microsoft.Powerpoint/WebArchiveCopyPasteTempFiles/p15566">
            <a:extLst>
              <a:ext uri="{FF2B5EF4-FFF2-40B4-BE49-F238E27FC236}">
                <a16:creationId xmlns:a16="http://schemas.microsoft.com/office/drawing/2014/main" id="{07496CE0-4E28-684F-B68C-500E8355ED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008" y="310237"/>
            <a:ext cx="8929983" cy="6237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299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DABC91-17B7-1348-B72C-D336F5C8831B}"/>
              </a:ext>
            </a:extLst>
          </p:cNvPr>
          <p:cNvSpPr>
            <a:spLocks noGrp="1"/>
          </p:cNvSpPr>
          <p:nvPr>
            <p:ph type="title"/>
          </p:nvPr>
        </p:nvSpPr>
        <p:spPr/>
        <p:txBody>
          <a:bodyPr/>
          <a:lstStyle/>
          <a:p>
            <a:r>
              <a:rPr kumimoji="1" lang="ja-JP" altLang="en-US"/>
              <a:t>論文の背景と課題</a:t>
            </a:r>
          </a:p>
        </p:txBody>
      </p:sp>
      <p:sp>
        <p:nvSpPr>
          <p:cNvPr id="3" name="コンテンツ プレースホルダー 2">
            <a:extLst>
              <a:ext uri="{FF2B5EF4-FFF2-40B4-BE49-F238E27FC236}">
                <a16:creationId xmlns:a16="http://schemas.microsoft.com/office/drawing/2014/main" id="{DDBDFE7F-DA43-B14B-805E-03DEF53929D3}"/>
              </a:ext>
            </a:extLst>
          </p:cNvPr>
          <p:cNvSpPr>
            <a:spLocks noGrp="1"/>
          </p:cNvSpPr>
          <p:nvPr>
            <p:ph idx="1"/>
          </p:nvPr>
        </p:nvSpPr>
        <p:spPr/>
        <p:txBody>
          <a:bodyPr anchor="ctr">
            <a:normAutofit/>
          </a:bodyPr>
          <a:lstStyle/>
          <a:p>
            <a:pPr marL="0" indent="0">
              <a:lnSpc>
                <a:spcPct val="100000"/>
              </a:lnSpc>
              <a:buNone/>
            </a:pPr>
            <a:r>
              <a:rPr kumimoji="1" lang="en-US" altLang="ja-JP" dirty="0"/>
              <a:t>CF</a:t>
            </a:r>
            <a:r>
              <a:rPr kumimoji="1" lang="ja-JP" altLang="en-US"/>
              <a:t>は、ユーザーが少ないケースにおいて</a:t>
            </a:r>
            <a:br>
              <a:rPr kumimoji="1" lang="en-US" altLang="ja-JP" dirty="0"/>
            </a:br>
            <a:r>
              <a:rPr kumimoji="1" lang="ja-JP" altLang="en-US"/>
              <a:t>効力を発揮しない</a:t>
            </a:r>
            <a:r>
              <a:rPr kumimoji="1" lang="en-US" altLang="ja-JP" dirty="0"/>
              <a:t>(</a:t>
            </a:r>
            <a:r>
              <a:rPr kumimoji="1" lang="ja-JP" altLang="en-US"/>
              <a:t>しにくい</a:t>
            </a:r>
            <a:r>
              <a:rPr kumimoji="1" lang="en-US" altLang="ja-JP" dirty="0"/>
              <a:t>)</a:t>
            </a:r>
            <a:r>
              <a:rPr kumimoji="1" lang="ja-JP" altLang="en-US"/>
              <a:t>。</a:t>
            </a:r>
            <a:endParaRPr kumimoji="1" lang="en-US" altLang="ja-JP" dirty="0"/>
          </a:p>
          <a:p>
            <a:pPr marL="0" indent="0">
              <a:lnSpc>
                <a:spcPct val="100000"/>
              </a:lnSpc>
              <a:buNone/>
            </a:pPr>
            <a:r>
              <a:rPr lang="ja-JP" altLang="en-US" sz="300"/>
              <a:t> </a:t>
            </a:r>
            <a:endParaRPr lang="en-US" altLang="ja-JP" dirty="0"/>
          </a:p>
          <a:p>
            <a:pPr marL="0" indent="0">
              <a:lnSpc>
                <a:spcPct val="100000"/>
              </a:lnSpc>
              <a:buNone/>
            </a:pPr>
            <a:r>
              <a:rPr kumimoji="1" lang="ja-JP" altLang="en-US"/>
              <a:t>→ </a:t>
            </a:r>
            <a:r>
              <a:rPr kumimoji="1" lang="en-US" altLang="ja-JP" dirty="0"/>
              <a:t>cold starting </a:t>
            </a:r>
            <a:r>
              <a:rPr kumimoji="1" lang="ja-JP" altLang="en-US"/>
              <a:t>問題</a:t>
            </a:r>
            <a:endParaRPr kumimoji="1" lang="en-US" altLang="ja-JP" dirty="0"/>
          </a:p>
          <a:p>
            <a:pPr marL="0" indent="0">
              <a:lnSpc>
                <a:spcPct val="100000"/>
              </a:lnSpc>
              <a:buNone/>
            </a:pPr>
            <a:endParaRPr lang="en-US" altLang="ja-JP" dirty="0"/>
          </a:p>
          <a:p>
            <a:pPr marL="0" indent="0">
              <a:lnSpc>
                <a:spcPct val="100000"/>
              </a:lnSpc>
              <a:buNone/>
            </a:pPr>
            <a:r>
              <a:rPr kumimoji="1" lang="ja-JP" altLang="en-US"/>
              <a:t>これを解決するために</a:t>
            </a:r>
            <a:r>
              <a:rPr kumimoji="1" lang="en-US" altLang="ja-JP" dirty="0"/>
              <a:t>Collaborative</a:t>
            </a:r>
            <a:r>
              <a:rPr kumimoji="1" lang="ja-JP" altLang="en-US"/>
              <a:t> </a:t>
            </a:r>
            <a:r>
              <a:rPr lang="en-US" altLang="ja-JP" dirty="0"/>
              <a:t>Topic Regression(CTR)</a:t>
            </a:r>
            <a:r>
              <a:rPr lang="ja-JP" altLang="en-US"/>
              <a:t>と、</a:t>
            </a:r>
            <a:r>
              <a:rPr lang="en-US" altLang="ja-JP" dirty="0"/>
              <a:t>Stacked</a:t>
            </a:r>
            <a:r>
              <a:rPr lang="ja-JP" altLang="en-US"/>
              <a:t> </a:t>
            </a:r>
            <a:r>
              <a:rPr lang="en-US" altLang="ja-JP" dirty="0"/>
              <a:t>Denoising Autoencoder(SDAE)</a:t>
            </a:r>
            <a:r>
              <a:rPr lang="ja-JP" altLang="en-US"/>
              <a:t>を組み合わせて情報推薦を行う。</a:t>
            </a:r>
            <a:endParaRPr kumimoji="1" lang="ja-JP" altLang="en-US"/>
          </a:p>
        </p:txBody>
      </p:sp>
      <p:sp>
        <p:nvSpPr>
          <p:cNvPr id="4" name="フッター プレースホルダー 3">
            <a:extLst>
              <a:ext uri="{FF2B5EF4-FFF2-40B4-BE49-F238E27FC236}">
                <a16:creationId xmlns:a16="http://schemas.microsoft.com/office/drawing/2014/main" id="{480F2F87-6909-B14A-88CF-46863F532777}"/>
              </a:ext>
            </a:extLst>
          </p:cNvPr>
          <p:cNvSpPr>
            <a:spLocks noGrp="1"/>
          </p:cNvSpPr>
          <p:nvPr>
            <p:ph type="ftr" sz="quarter" idx="11"/>
          </p:nvPr>
        </p:nvSpPr>
        <p:spPr/>
        <p:txBody>
          <a:bodyPr/>
          <a:lstStyle/>
          <a:p>
            <a:r>
              <a:rPr kumimoji="1" lang="en-US" altLang="ja-JP"/>
              <a:t>(c) 2020 Takahito Sueda</a:t>
            </a:r>
            <a:endParaRPr kumimoji="1" lang="ja-JP" altLang="en-US"/>
          </a:p>
        </p:txBody>
      </p:sp>
    </p:spTree>
    <p:extLst>
      <p:ext uri="{BB962C8B-B14F-4D97-AF65-F5344CB8AC3E}">
        <p14:creationId xmlns:p14="http://schemas.microsoft.com/office/powerpoint/2010/main" val="3117299057"/>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1471</TotalTime>
  <Words>1373</Words>
  <Application>Microsoft Macintosh PowerPoint</Application>
  <PresentationFormat>画面に合わせる (4:3)</PresentationFormat>
  <Paragraphs>144</Paragraphs>
  <Slides>22</Slides>
  <Notes>3</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22</vt:i4>
      </vt:variant>
    </vt:vector>
  </HeadingPairs>
  <TitlesOfParts>
    <vt:vector size="26" baseType="lpstr">
      <vt:lpstr>Noto Sans CJK JP Light</vt:lpstr>
      <vt:lpstr>游ゴシック</vt:lpstr>
      <vt:lpstr>Arial</vt:lpstr>
      <vt:lpstr>Office テーマ</vt:lpstr>
      <vt:lpstr>全系横断演習2 房研究室</vt:lpstr>
      <vt:lpstr>この授業の目的</vt:lpstr>
      <vt:lpstr>この授業の目的</vt:lpstr>
      <vt:lpstr>この授業で私がやったこと</vt:lpstr>
      <vt:lpstr>今日話すこと</vt:lpstr>
      <vt:lpstr>論文について</vt:lpstr>
      <vt:lpstr>論文の背景と課題</vt:lpstr>
      <vt:lpstr>PowerPoint プレゼンテーション</vt:lpstr>
      <vt:lpstr>論文の背景と課題</vt:lpstr>
      <vt:lpstr>私が知らなかったこと/知ってたこと</vt:lpstr>
      <vt:lpstr>私が知らなかったこと/知ってたこと</vt:lpstr>
      <vt:lpstr>論文のアプローチ(CDL)</vt:lpstr>
      <vt:lpstr>私の理解とかでちょい補足</vt:lpstr>
      <vt:lpstr>私の理解によるまとめ</vt:lpstr>
      <vt:lpstr>TeXの話</vt:lpstr>
      <vt:lpstr>TeXの話</vt:lpstr>
      <vt:lpstr>TeXの話</vt:lpstr>
      <vt:lpstr>強化学習の話</vt:lpstr>
      <vt:lpstr>強化学習の話</vt:lpstr>
      <vt:lpstr>強化学習の話</vt:lpstr>
      <vt:lpstr>参考</vt:lpstr>
      <vt:lpstr>参考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全系横断演習2 房研究室</dc:title>
  <dc:creator>b-suedat@tsuyama.kosen-ac.jp</dc:creator>
  <cp:lastModifiedBy>b-suedat@tsuyama.kosen-ac.jp</cp:lastModifiedBy>
  <cp:revision>35</cp:revision>
  <dcterms:created xsi:type="dcterms:W3CDTF">2020-01-09T04:53:08Z</dcterms:created>
  <dcterms:modified xsi:type="dcterms:W3CDTF">2020-01-23T04:56:46Z</dcterms:modified>
</cp:coreProperties>
</file>

<file path=docProps/thumbnail.jpeg>
</file>